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12" r:id="rId3"/>
    <p:sldId id="313" r:id="rId4"/>
    <p:sldId id="314" r:id="rId5"/>
    <p:sldId id="316" r:id="rId6"/>
    <p:sldId id="317" r:id="rId7"/>
    <p:sldId id="318" r:id="rId8"/>
    <p:sldId id="319" r:id="rId9"/>
    <p:sldId id="321" r:id="rId10"/>
    <p:sldId id="322" r:id="rId11"/>
    <p:sldId id="323" r:id="rId12"/>
    <p:sldId id="324" r:id="rId13"/>
    <p:sldId id="325" r:id="rId14"/>
    <p:sldId id="326" r:id="rId15"/>
    <p:sldId id="327" r:id="rId16"/>
  </p:sldIdLst>
  <p:sldSz cx="12192000" cy="68580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drigo Anselmo Santana" initials="RAS" lastIdx="3" clrIdx="0">
    <p:extLst>
      <p:ext uri="{19B8F6BF-5375-455C-9EA6-DF929625EA0E}">
        <p15:presenceInfo xmlns:p15="http://schemas.microsoft.com/office/powerpoint/2012/main" userId="Rodrigo Anselmo Sant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3300"/>
    <a:srgbClr val="5B9BD5"/>
    <a:srgbClr val="ECF11B"/>
    <a:srgbClr val="FFCB99"/>
    <a:srgbClr val="9A8712"/>
    <a:srgbClr val="000000"/>
    <a:srgbClr val="2B3A3C"/>
    <a:srgbClr val="E7E6E6"/>
    <a:srgbClr val="6B1D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19" autoAdjust="0"/>
    <p:restoredTop sz="95217" autoAdjust="0"/>
  </p:normalViewPr>
  <p:slideViewPr>
    <p:cSldViewPr snapToGrid="0" showGuides="1">
      <p:cViewPr varScale="1">
        <p:scale>
          <a:sx n="115" d="100"/>
          <a:sy n="115" d="100"/>
        </p:scale>
        <p:origin x="306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9" d="100"/>
          <a:sy n="59" d="100"/>
        </p:scale>
        <p:origin x="336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E3111BAE-560C-4361-B8E8-208A65EFDE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913339A-5BE7-4DB1-AB69-7BB8131062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783E3-3FB6-4DD1-90D8-5961D1AFC14B}" type="datetimeFigureOut">
              <a:rPr lang="pt-BR" smtClean="0"/>
              <a:t>02/09/2022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505976B-504F-4243-BC16-C0A28B336C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80122FE-E0EE-44C6-B6C2-EFF540F871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4816B-5C3E-4D23-B747-BFDB9BE7EA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7105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6299C-5F34-470E-9126-AF8F9B6E9F03}" type="datetimeFigureOut">
              <a:rPr lang="pt-BR" smtClean="0"/>
              <a:t>02/09/2022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C3D15-A40F-43F4-AF83-1D852C7D58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3134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C3D15-A40F-43F4-AF83-1D852C7D583A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6799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C3D15-A40F-43F4-AF83-1D852C7D583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4314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Mão segurando celular com tela ligada&#10;&#10;Descrição gerada automaticamente">
            <a:extLst>
              <a:ext uri="{FF2B5EF4-FFF2-40B4-BE49-F238E27FC236}">
                <a16:creationId xmlns:a16="http://schemas.microsoft.com/office/drawing/2014/main" id="{4777A985-7166-43D4-AFAB-965DB17A73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718" y="0"/>
            <a:ext cx="10285714" cy="6858000"/>
          </a:xfrm>
          <a:prstGeom prst="rect">
            <a:avLst/>
          </a:prstGeom>
        </p:spPr>
      </p:pic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EFA2E3B8-9ED5-4C9A-98B1-5581F88B02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2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06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Mão segurando celular com tela ligada&#10;&#10;Descrição gerada automaticamente">
            <a:extLst>
              <a:ext uri="{FF2B5EF4-FFF2-40B4-BE49-F238E27FC236}">
                <a16:creationId xmlns:a16="http://schemas.microsoft.com/office/drawing/2014/main" id="{9CE0993C-F305-48CF-9845-2FE7C8C59D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718" y="0"/>
            <a:ext cx="10285714" cy="6858000"/>
          </a:xfrm>
          <a:prstGeom prst="rect">
            <a:avLst/>
          </a:prstGeom>
        </p:spPr>
      </p:pic>
      <p:pic>
        <p:nvPicPr>
          <p:cNvPr id="4" name="Imagem 3" descr="Uma imagem contendo Gráfico&#10;&#10;Descrição gerada automaticamente">
            <a:extLst>
              <a:ext uri="{FF2B5EF4-FFF2-40B4-BE49-F238E27FC236}">
                <a16:creationId xmlns:a16="http://schemas.microsoft.com/office/drawing/2014/main" id="{80AE2775-FA18-4E56-A789-BFF184488A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28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4424D2D-6E5C-419B-AC68-BED9632F9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766219"/>
            <a:ext cx="4612141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060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31F124E-33B6-4C2D-AC8B-9C429DA1ED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7666" y="-2467501"/>
            <a:ext cx="7284334" cy="10921010"/>
          </a:xfrm>
          <a:prstGeom prst="rect">
            <a:avLst/>
          </a:prstGeom>
        </p:spPr>
      </p:pic>
      <p:pic>
        <p:nvPicPr>
          <p:cNvPr id="4" name="Imagem 3" descr="Forma, Círculo&#10;&#10;Descrição gerada automaticamente">
            <a:extLst>
              <a:ext uri="{FF2B5EF4-FFF2-40B4-BE49-F238E27FC236}">
                <a16:creationId xmlns:a16="http://schemas.microsoft.com/office/drawing/2014/main" id="{236C5934-71B5-4220-AB87-3B2CEE94C2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28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840079B-4FED-412F-ADF1-9EB7CFFA1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766219"/>
            <a:ext cx="4724289" cy="1325563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701081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4B49FED-E55D-492A-934F-F550F3557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766219"/>
            <a:ext cx="10944225" cy="132556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95469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40C4333F-B5DF-416C-AF58-65003BA6AB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9457" y="2519363"/>
            <a:ext cx="10944225" cy="278606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6B1D5D"/>
              </a:buClr>
              <a:buFont typeface="Arial" panose="020B0604020202020204" pitchFamily="34" charset="0"/>
              <a:buChar char="•"/>
              <a:defRPr sz="1800">
                <a:solidFill>
                  <a:srgbClr val="2B3A3C"/>
                </a:solidFill>
                <a:latin typeface="+mj-lt"/>
              </a:defRPr>
            </a:lvl1pPr>
            <a:lvl2pPr>
              <a:buClr>
                <a:srgbClr val="6B1D5D"/>
              </a:buClr>
              <a:defRPr sz="1600">
                <a:solidFill>
                  <a:srgbClr val="2B3A3C"/>
                </a:solidFill>
                <a:latin typeface="+mj-lt"/>
              </a:defRPr>
            </a:lvl2pPr>
            <a:lvl3pPr>
              <a:buClr>
                <a:srgbClr val="6B1D5D"/>
              </a:buClr>
              <a:defRPr sz="1400">
                <a:solidFill>
                  <a:srgbClr val="2B3A3C"/>
                </a:solidFill>
                <a:latin typeface="+mj-lt"/>
              </a:defRPr>
            </a:lvl3pPr>
            <a:lvl4pPr>
              <a:buClr>
                <a:srgbClr val="6B1D5D"/>
              </a:buClr>
              <a:defRPr sz="1200">
                <a:solidFill>
                  <a:srgbClr val="2B3A3C"/>
                </a:solidFill>
                <a:latin typeface="+mj-lt"/>
              </a:defRPr>
            </a:lvl4pPr>
            <a:lvl5pPr>
              <a:buClr>
                <a:srgbClr val="6B1D5D"/>
              </a:buClr>
              <a:defRPr sz="1100">
                <a:solidFill>
                  <a:srgbClr val="2B3A3C"/>
                </a:solidFill>
                <a:latin typeface="+mj-lt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E73363-8CF6-411D-8891-CB6B33A84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591" y="51800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40C4333F-B5DF-416C-AF58-65003BA6AB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196" y="2519363"/>
            <a:ext cx="10944225" cy="2786062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6B1D5D"/>
              </a:buClr>
              <a:buFont typeface="Arial" panose="020B0604020202020204" pitchFamily="34" charset="0"/>
              <a:buNone/>
              <a:defRPr sz="1800">
                <a:solidFill>
                  <a:srgbClr val="2B3A3C"/>
                </a:solidFill>
                <a:latin typeface="+mj-lt"/>
              </a:defRPr>
            </a:lvl1pPr>
            <a:lvl2pPr marL="457200" indent="0">
              <a:buClr>
                <a:srgbClr val="6B1D5D"/>
              </a:buClr>
              <a:buNone/>
              <a:defRPr sz="1600">
                <a:solidFill>
                  <a:srgbClr val="2B3A3C"/>
                </a:solidFill>
                <a:latin typeface="+mj-lt"/>
              </a:defRPr>
            </a:lvl2pPr>
            <a:lvl3pPr marL="914400" indent="0">
              <a:buClr>
                <a:srgbClr val="6B1D5D"/>
              </a:buClr>
              <a:buNone/>
              <a:defRPr sz="1400">
                <a:solidFill>
                  <a:srgbClr val="2B3A3C"/>
                </a:solidFill>
                <a:latin typeface="+mj-lt"/>
              </a:defRPr>
            </a:lvl3pPr>
            <a:lvl4pPr marL="1371600" indent="0">
              <a:buClr>
                <a:srgbClr val="6B1D5D"/>
              </a:buClr>
              <a:buNone/>
              <a:defRPr sz="1200">
                <a:solidFill>
                  <a:srgbClr val="2B3A3C"/>
                </a:solidFill>
                <a:latin typeface="+mj-lt"/>
              </a:defRPr>
            </a:lvl4pPr>
            <a:lvl5pPr marL="1828800" indent="0">
              <a:buClr>
                <a:srgbClr val="6B1D5D"/>
              </a:buClr>
              <a:buNone/>
              <a:defRPr sz="1100">
                <a:solidFill>
                  <a:srgbClr val="2B3A3C"/>
                </a:solidFill>
                <a:latin typeface="+mj-lt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8F3CFD-DFF6-4645-9978-CAA56A91D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192" y="52501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662619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C5C9267-FA14-410B-B756-72A3FB8E4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3981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6B1D5D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1550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2" r:id="rId2"/>
    <p:sldLayoutId id="2147483666" r:id="rId3"/>
    <p:sldLayoutId id="2147483664" r:id="rId4"/>
    <p:sldLayoutId id="2147483649" r:id="rId5"/>
    <p:sldLayoutId id="2147483667" r:id="rId6"/>
    <p:sldLayoutId id="214748366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bg1"/>
          </a:solidFill>
          <a:latin typeface="Bozon Bold" panose="000008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15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486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08591" y="300726"/>
            <a:ext cx="10515600" cy="1325563"/>
          </a:xfrm>
        </p:spPr>
        <p:txBody>
          <a:bodyPr/>
          <a:lstStyle/>
          <a:p>
            <a:r>
              <a:rPr lang="pt-BR" b="1" dirty="0"/>
              <a:t>Regra para definição da URL canônica</a:t>
            </a:r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276" y="1476063"/>
            <a:ext cx="7047927" cy="3547806"/>
          </a:xfrm>
          <a:prstGeom prst="rect">
            <a:avLst/>
          </a:prstGeom>
        </p:spPr>
      </p:pic>
      <p:sp>
        <p:nvSpPr>
          <p:cNvPr id="13" name="Seta para Baixo 12"/>
          <p:cNvSpPr/>
          <p:nvPr/>
        </p:nvSpPr>
        <p:spPr>
          <a:xfrm>
            <a:off x="7912616" y="4835636"/>
            <a:ext cx="597020" cy="14412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01" y="3550373"/>
            <a:ext cx="2505075" cy="131445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5135" y="6285224"/>
            <a:ext cx="3801005" cy="35247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301" y="2498897"/>
            <a:ext cx="2133898" cy="514422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4724276" y="1216006"/>
            <a:ext cx="7047927" cy="251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dirty="0" smtClean="0">
                <a:solidFill>
                  <a:schemeClr val="tx1"/>
                </a:solidFill>
              </a:rPr>
              <a:t>http://localhost:9080/</a:t>
            </a:r>
            <a:r>
              <a:rPr lang="pt-BR" sz="1200" dirty="0" smtClean="0">
                <a:solidFill>
                  <a:srgbClr val="00B0F0"/>
                </a:solidFill>
              </a:rPr>
              <a:t>noticias</a:t>
            </a:r>
            <a:r>
              <a:rPr lang="pt-BR" sz="1200" dirty="0" smtClean="0">
                <a:solidFill>
                  <a:schemeClr val="tx1"/>
                </a:solidFill>
              </a:rPr>
              <a:t>/</a:t>
            </a:r>
            <a:r>
              <a:rPr lang="pt-BR" sz="1200" dirty="0" smtClean="0">
                <a:solidFill>
                  <a:srgbClr val="00B050"/>
                </a:solidFill>
              </a:rPr>
              <a:t>gestao-de-conteudo-e-seo-conheca-os-principais-pontos.htm</a:t>
            </a:r>
            <a:endParaRPr lang="pt-BR" sz="1200" dirty="0">
              <a:solidFill>
                <a:srgbClr val="00B050"/>
              </a:solidFill>
            </a:endParaRPr>
          </a:p>
        </p:txBody>
      </p:sp>
      <p:grpSp>
        <p:nvGrpSpPr>
          <p:cNvPr id="16" name="Agrupar 15"/>
          <p:cNvGrpSpPr/>
          <p:nvPr/>
        </p:nvGrpSpPr>
        <p:grpSpPr>
          <a:xfrm>
            <a:off x="0" y="4716756"/>
            <a:ext cx="7783011" cy="1150597"/>
            <a:chOff x="0" y="4716756"/>
            <a:chExt cx="7783011" cy="1150597"/>
          </a:xfrm>
        </p:grpSpPr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5486300"/>
              <a:ext cx="7783011" cy="381053"/>
            </a:xfrm>
            <a:prstGeom prst="rect">
              <a:avLst/>
            </a:prstGeom>
          </p:spPr>
        </p:pic>
        <p:sp>
          <p:nvSpPr>
            <p:cNvPr id="12" name="Seta para Baixo 11"/>
            <p:cNvSpPr/>
            <p:nvPr/>
          </p:nvSpPr>
          <p:spPr>
            <a:xfrm>
              <a:off x="5183189" y="4716756"/>
              <a:ext cx="597020" cy="76954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43187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08591" y="300726"/>
            <a:ext cx="10515600" cy="1325563"/>
          </a:xfrm>
        </p:spPr>
        <p:txBody>
          <a:bodyPr/>
          <a:lstStyle/>
          <a:p>
            <a:r>
              <a:rPr lang="pt-BR" b="1" dirty="0"/>
              <a:t>Compartilhamento para Redes </a:t>
            </a:r>
            <a:r>
              <a:rPr lang="pt-BR" b="1" dirty="0" smtClean="0"/>
              <a:t>Sociais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5" y="1060486"/>
            <a:ext cx="8334375" cy="2419350"/>
          </a:xfrm>
          <a:prstGeom prst="rect">
            <a:avLst/>
          </a:prstGeom>
        </p:spPr>
      </p:pic>
      <p:grpSp>
        <p:nvGrpSpPr>
          <p:cNvPr id="2" name="Agrupar 1"/>
          <p:cNvGrpSpPr/>
          <p:nvPr/>
        </p:nvGrpSpPr>
        <p:grpSpPr>
          <a:xfrm>
            <a:off x="581019" y="1646603"/>
            <a:ext cx="3375345" cy="353085"/>
            <a:chOff x="581019" y="1646603"/>
            <a:chExt cx="3375345" cy="353085"/>
          </a:xfrm>
        </p:grpSpPr>
        <p:sp>
          <p:nvSpPr>
            <p:cNvPr id="10" name="Seta Entalhada para a Direita 9"/>
            <p:cNvSpPr/>
            <p:nvPr/>
          </p:nvSpPr>
          <p:spPr>
            <a:xfrm rot="10800000">
              <a:off x="2879002" y="1720163"/>
              <a:ext cx="1077362" cy="205966"/>
            </a:xfrm>
            <a:prstGeom prst="notched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581019" y="1646603"/>
              <a:ext cx="2225556" cy="353085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 smtClean="0"/>
                <a:t>Padrão: </a:t>
              </a:r>
              <a:r>
                <a:rPr lang="pt-BR" sz="1200" dirty="0" smtClean="0"/>
                <a:t>título</a:t>
              </a:r>
              <a:endParaRPr lang="pt-BR" sz="1200" dirty="0"/>
            </a:p>
          </p:txBody>
        </p:sp>
      </p:grpSp>
      <p:grpSp>
        <p:nvGrpSpPr>
          <p:cNvPr id="4" name="Agrupar 3"/>
          <p:cNvGrpSpPr/>
          <p:nvPr/>
        </p:nvGrpSpPr>
        <p:grpSpPr>
          <a:xfrm>
            <a:off x="581019" y="2196601"/>
            <a:ext cx="3375345" cy="353085"/>
            <a:chOff x="581019" y="2196601"/>
            <a:chExt cx="3375345" cy="353085"/>
          </a:xfrm>
        </p:grpSpPr>
        <p:sp>
          <p:nvSpPr>
            <p:cNvPr id="17" name="Seta Entalhada para a Direita 16"/>
            <p:cNvSpPr/>
            <p:nvPr/>
          </p:nvSpPr>
          <p:spPr>
            <a:xfrm rot="10800000">
              <a:off x="2879002" y="2270161"/>
              <a:ext cx="1077362" cy="205966"/>
            </a:xfrm>
            <a:prstGeom prst="notched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581019" y="2196601"/>
              <a:ext cx="2225556" cy="353085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 smtClean="0"/>
                <a:t>Padrão: introdução</a:t>
              </a:r>
              <a:endParaRPr lang="pt-BR" sz="1200" dirty="0"/>
            </a:p>
          </p:txBody>
        </p:sp>
      </p:grpSp>
      <p:grpSp>
        <p:nvGrpSpPr>
          <p:cNvPr id="6" name="Agrupar 5"/>
          <p:cNvGrpSpPr/>
          <p:nvPr/>
        </p:nvGrpSpPr>
        <p:grpSpPr>
          <a:xfrm>
            <a:off x="581019" y="2744732"/>
            <a:ext cx="3385247" cy="353085"/>
            <a:chOff x="581019" y="2744732"/>
            <a:chExt cx="3385247" cy="353085"/>
          </a:xfrm>
        </p:grpSpPr>
        <p:sp>
          <p:nvSpPr>
            <p:cNvPr id="18" name="Seta Entalhada para a Direita 17"/>
            <p:cNvSpPr/>
            <p:nvPr/>
          </p:nvSpPr>
          <p:spPr>
            <a:xfrm rot="10800000">
              <a:off x="2888904" y="2818292"/>
              <a:ext cx="1077362" cy="205966"/>
            </a:xfrm>
            <a:prstGeom prst="notched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581019" y="2744732"/>
              <a:ext cx="2225556" cy="353085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 smtClean="0"/>
                <a:t>Padrão: </a:t>
              </a:r>
              <a:r>
                <a:rPr lang="pt-BR" sz="1200" dirty="0" smtClean="0"/>
                <a:t>imagem de introdução</a:t>
              </a:r>
              <a:endParaRPr lang="pt-BR" sz="1200" dirty="0"/>
            </a:p>
          </p:txBody>
        </p:sp>
      </p:grpSp>
      <p:pic>
        <p:nvPicPr>
          <p:cNvPr id="22" name="Imagem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47" y="3366423"/>
            <a:ext cx="3691523" cy="3443713"/>
          </a:xfrm>
          <a:prstGeom prst="rect">
            <a:avLst/>
          </a:prstGeom>
        </p:spPr>
      </p:pic>
      <p:grpSp>
        <p:nvGrpSpPr>
          <p:cNvPr id="8" name="Agrupar 7"/>
          <p:cNvGrpSpPr/>
          <p:nvPr/>
        </p:nvGrpSpPr>
        <p:grpSpPr>
          <a:xfrm>
            <a:off x="4065858" y="5088279"/>
            <a:ext cx="8126142" cy="314369"/>
            <a:chOff x="4065858" y="5088279"/>
            <a:chExt cx="8126142" cy="314369"/>
          </a:xfrm>
        </p:grpSpPr>
        <p:pic>
          <p:nvPicPr>
            <p:cNvPr id="26" name="Imagem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18621" y="5088279"/>
              <a:ext cx="7373379" cy="314369"/>
            </a:xfrm>
            <a:prstGeom prst="rect">
              <a:avLst/>
            </a:prstGeom>
          </p:spPr>
        </p:pic>
        <p:sp>
          <p:nvSpPr>
            <p:cNvPr id="27" name="Seta Entalhada para a Direita 26"/>
            <p:cNvSpPr/>
            <p:nvPr/>
          </p:nvSpPr>
          <p:spPr>
            <a:xfrm>
              <a:off x="4065858" y="5142480"/>
              <a:ext cx="752763" cy="190011"/>
            </a:xfrm>
            <a:prstGeom prst="notched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7" name="Agrupar 6"/>
          <p:cNvGrpSpPr/>
          <p:nvPr/>
        </p:nvGrpSpPr>
        <p:grpSpPr>
          <a:xfrm>
            <a:off x="4066487" y="4041694"/>
            <a:ext cx="4800824" cy="333422"/>
            <a:chOff x="4066487" y="4041694"/>
            <a:chExt cx="4800824" cy="333422"/>
          </a:xfrm>
        </p:grpSpPr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18621" y="4041694"/>
              <a:ext cx="4048690" cy="333422"/>
            </a:xfrm>
            <a:prstGeom prst="rect">
              <a:avLst/>
            </a:prstGeom>
          </p:spPr>
        </p:pic>
        <p:sp>
          <p:nvSpPr>
            <p:cNvPr id="28" name="Seta Entalhada para a Direita 27"/>
            <p:cNvSpPr/>
            <p:nvPr/>
          </p:nvSpPr>
          <p:spPr>
            <a:xfrm>
              <a:off x="4066487" y="4056368"/>
              <a:ext cx="752763" cy="190011"/>
            </a:xfrm>
            <a:prstGeom prst="notched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9" name="Agrupar 8"/>
          <p:cNvGrpSpPr/>
          <p:nvPr/>
        </p:nvGrpSpPr>
        <p:grpSpPr>
          <a:xfrm>
            <a:off x="4065858" y="6172740"/>
            <a:ext cx="8068984" cy="304843"/>
            <a:chOff x="4065858" y="6172740"/>
            <a:chExt cx="8068984" cy="304843"/>
          </a:xfrm>
        </p:grpSpPr>
        <p:sp>
          <p:nvSpPr>
            <p:cNvPr id="29" name="Seta Entalhada para a Direita 28"/>
            <p:cNvSpPr/>
            <p:nvPr/>
          </p:nvSpPr>
          <p:spPr>
            <a:xfrm>
              <a:off x="4065858" y="6235375"/>
              <a:ext cx="752763" cy="190011"/>
            </a:xfrm>
            <a:prstGeom prst="notched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0" name="Imagem 2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18621" y="6172740"/>
              <a:ext cx="7316221" cy="304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810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Serviço nativo de SEO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232" y="3077244"/>
            <a:ext cx="9111834" cy="203173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518" y="1328220"/>
            <a:ext cx="5839745" cy="552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 página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45" y="2114170"/>
            <a:ext cx="7697274" cy="409632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1636" y="3904250"/>
            <a:ext cx="2438740" cy="371527"/>
          </a:xfrm>
          <a:prstGeom prst="rect">
            <a:avLst/>
          </a:prstGeom>
        </p:spPr>
      </p:pic>
      <p:sp>
        <p:nvSpPr>
          <p:cNvPr id="6" name="Seta Entalhada para a Direita 5"/>
          <p:cNvSpPr/>
          <p:nvPr/>
        </p:nvSpPr>
        <p:spPr>
          <a:xfrm>
            <a:off x="7998446" y="3995009"/>
            <a:ext cx="752763" cy="190011"/>
          </a:xfrm>
          <a:prstGeom prst="notch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de Seta Reta 7"/>
          <p:cNvCxnSpPr/>
          <p:nvPr/>
        </p:nvCxnSpPr>
        <p:spPr>
          <a:xfrm flipV="1">
            <a:off x="2670772" y="2806574"/>
            <a:ext cx="9054" cy="146920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110745" y="2906162"/>
            <a:ext cx="2089247" cy="55226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81252" y="4833040"/>
            <a:ext cx="7269338" cy="137745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392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9" grpId="1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 canal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649" y="1396280"/>
            <a:ext cx="5430484" cy="5389292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480649" y="3087231"/>
            <a:ext cx="2109458" cy="42551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029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Precedência</a:t>
            </a:r>
            <a:endParaRPr lang="pt-BR" dirty="0"/>
          </a:p>
        </p:txBody>
      </p:sp>
      <p:sp>
        <p:nvSpPr>
          <p:cNvPr id="6" name="Retângulo Arredondado 5"/>
          <p:cNvSpPr/>
          <p:nvPr/>
        </p:nvSpPr>
        <p:spPr>
          <a:xfrm>
            <a:off x="3956364" y="2797522"/>
            <a:ext cx="3005751" cy="1041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mtClean="0"/>
              <a:t>Configurações de </a:t>
            </a:r>
          </a:p>
          <a:p>
            <a:pPr algn="ctr"/>
            <a:r>
              <a:rPr lang="pt-BR" smtClean="0"/>
              <a:t>SEO de metadado</a:t>
            </a:r>
            <a:endParaRPr lang="pt-BR" dirty="0"/>
          </a:p>
        </p:txBody>
      </p:sp>
      <p:sp>
        <p:nvSpPr>
          <p:cNvPr id="7" name="Retângulo Arredondado 6"/>
          <p:cNvSpPr/>
          <p:nvPr/>
        </p:nvSpPr>
        <p:spPr>
          <a:xfrm>
            <a:off x="3956364" y="4135926"/>
            <a:ext cx="3005751" cy="1041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Configurações de </a:t>
            </a:r>
          </a:p>
          <a:p>
            <a:pPr algn="ctr"/>
            <a:r>
              <a:rPr lang="pt-BR" dirty="0" smtClean="0"/>
              <a:t>SEO de página</a:t>
            </a:r>
            <a:endParaRPr lang="pt-BR" dirty="0"/>
          </a:p>
        </p:txBody>
      </p:sp>
      <p:sp>
        <p:nvSpPr>
          <p:cNvPr id="8" name="Retângulo Arredondado 7"/>
          <p:cNvSpPr/>
          <p:nvPr/>
        </p:nvSpPr>
        <p:spPr>
          <a:xfrm>
            <a:off x="3956364" y="5474330"/>
            <a:ext cx="3005751" cy="1041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Configurações de </a:t>
            </a:r>
          </a:p>
          <a:p>
            <a:pPr algn="ctr"/>
            <a:r>
              <a:rPr lang="pt-BR" dirty="0" smtClean="0"/>
              <a:t>SEO de canal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7161290" y="3045360"/>
            <a:ext cx="1910281" cy="545471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tx1"/>
                </a:solidFill>
              </a:rPr>
              <a:t>Mais específico/</a:t>
            </a:r>
          </a:p>
          <a:p>
            <a:pPr algn="ctr"/>
            <a:r>
              <a:rPr lang="pt-BR" sz="1400" dirty="0" smtClean="0">
                <a:solidFill>
                  <a:schemeClr val="tx1"/>
                </a:solidFill>
              </a:rPr>
              <a:t>Maior precedência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7161289" y="5722168"/>
            <a:ext cx="1910281" cy="545471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tx1"/>
                </a:solidFill>
              </a:rPr>
              <a:t>Menos específico/</a:t>
            </a:r>
          </a:p>
          <a:p>
            <a:pPr algn="ctr"/>
            <a:r>
              <a:rPr lang="pt-BR" sz="1400" dirty="0" smtClean="0">
                <a:solidFill>
                  <a:schemeClr val="tx1"/>
                </a:solidFill>
              </a:rPr>
              <a:t>Menor precedência</a:t>
            </a:r>
            <a:endParaRPr lang="pt-B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60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144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Metadado</a:t>
            </a:r>
            <a:r>
              <a:rPr lang="pt-BR" dirty="0" smtClean="0"/>
              <a:t> SEO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4674"/>
            <a:ext cx="5770911" cy="4551862"/>
          </a:xfrm>
          <a:prstGeom prst="rect">
            <a:avLst/>
          </a:prstGeom>
        </p:spPr>
      </p:pic>
      <p:grpSp>
        <p:nvGrpSpPr>
          <p:cNvPr id="19" name="Agrupar 18"/>
          <p:cNvGrpSpPr/>
          <p:nvPr/>
        </p:nvGrpSpPr>
        <p:grpSpPr>
          <a:xfrm>
            <a:off x="5766391" y="1321724"/>
            <a:ext cx="6425609" cy="4544812"/>
            <a:chOff x="5766391" y="1321724"/>
            <a:chExt cx="6425609" cy="4544812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80558" y="1321724"/>
              <a:ext cx="6011442" cy="4544812"/>
            </a:xfrm>
            <a:prstGeom prst="rect">
              <a:avLst/>
            </a:prstGeom>
          </p:spPr>
        </p:pic>
        <p:sp>
          <p:nvSpPr>
            <p:cNvPr id="17" name="Seta para a Direita 16"/>
            <p:cNvSpPr/>
            <p:nvPr/>
          </p:nvSpPr>
          <p:spPr>
            <a:xfrm>
              <a:off x="5766391" y="4447309"/>
              <a:ext cx="414167" cy="232756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55196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Regra para definição do título simples da página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81" y="3053908"/>
            <a:ext cx="2629267" cy="50489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981" y="3636030"/>
            <a:ext cx="6371540" cy="6275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981" y="4639123"/>
            <a:ext cx="2771775" cy="10668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421" y="1715638"/>
            <a:ext cx="7047927" cy="3547806"/>
          </a:xfrm>
          <a:prstGeom prst="rect">
            <a:avLst/>
          </a:prstGeom>
        </p:spPr>
      </p:pic>
      <p:grpSp>
        <p:nvGrpSpPr>
          <p:cNvPr id="14" name="Agrupar 13"/>
          <p:cNvGrpSpPr/>
          <p:nvPr/>
        </p:nvGrpSpPr>
        <p:grpSpPr>
          <a:xfrm>
            <a:off x="4746123" y="4739404"/>
            <a:ext cx="5553850" cy="1166572"/>
            <a:chOff x="4746123" y="4739404"/>
            <a:chExt cx="5553850" cy="1166572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46123" y="5505870"/>
              <a:ext cx="5553850" cy="400106"/>
            </a:xfrm>
            <a:prstGeom prst="rect">
              <a:avLst/>
            </a:prstGeom>
          </p:spPr>
        </p:pic>
        <p:sp>
          <p:nvSpPr>
            <p:cNvPr id="12" name="Seta para Baixo 11"/>
            <p:cNvSpPr/>
            <p:nvPr/>
          </p:nvSpPr>
          <p:spPr>
            <a:xfrm>
              <a:off x="5467881" y="4739404"/>
              <a:ext cx="597020" cy="76954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5" name="Agrupar 14"/>
          <p:cNvGrpSpPr/>
          <p:nvPr/>
        </p:nvGrpSpPr>
        <p:grpSpPr>
          <a:xfrm>
            <a:off x="4691421" y="4728096"/>
            <a:ext cx="3779497" cy="1831828"/>
            <a:chOff x="4691421" y="4728096"/>
            <a:chExt cx="3779497" cy="1831828"/>
          </a:xfrm>
        </p:grpSpPr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46123" y="6169344"/>
              <a:ext cx="3724795" cy="390580"/>
            </a:xfrm>
            <a:prstGeom prst="rect">
              <a:avLst/>
            </a:prstGeom>
          </p:spPr>
        </p:pic>
        <p:sp>
          <p:nvSpPr>
            <p:cNvPr id="13" name="Seta para Baixo 12"/>
            <p:cNvSpPr/>
            <p:nvPr/>
          </p:nvSpPr>
          <p:spPr>
            <a:xfrm>
              <a:off x="4691421" y="4728096"/>
              <a:ext cx="597020" cy="144124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9" name="Agrupar 18"/>
          <p:cNvGrpSpPr/>
          <p:nvPr/>
        </p:nvGrpSpPr>
        <p:grpSpPr>
          <a:xfrm>
            <a:off x="9033438" y="5225405"/>
            <a:ext cx="1454151" cy="680571"/>
            <a:chOff x="9033438" y="5225405"/>
            <a:chExt cx="1454151" cy="680571"/>
          </a:xfrm>
        </p:grpSpPr>
        <p:sp>
          <p:nvSpPr>
            <p:cNvPr id="17" name="Retângulo 16"/>
            <p:cNvSpPr/>
            <p:nvPr/>
          </p:nvSpPr>
          <p:spPr>
            <a:xfrm>
              <a:off x="9033438" y="5705922"/>
              <a:ext cx="735251" cy="20005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Texto Explicativo Retangular com Cantos Arredondados 17"/>
            <p:cNvSpPr/>
            <p:nvPr/>
          </p:nvSpPr>
          <p:spPr>
            <a:xfrm>
              <a:off x="9049788" y="5225405"/>
              <a:ext cx="1437801" cy="307846"/>
            </a:xfrm>
            <a:prstGeom prst="wedgeRoundRectCallout">
              <a:avLst>
                <a:gd name="adj1" fmla="val -22092"/>
                <a:gd name="adj2" fmla="val 91910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 smtClean="0"/>
                <a:t>Nome do website</a:t>
              </a:r>
              <a:endParaRPr lang="pt-BR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9897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08591" y="300726"/>
            <a:ext cx="10515600" cy="1325563"/>
          </a:xfrm>
        </p:spPr>
        <p:txBody>
          <a:bodyPr/>
          <a:lstStyle/>
          <a:p>
            <a:r>
              <a:rPr lang="pt-BR" b="1" dirty="0"/>
              <a:t>Regra para definição do </a:t>
            </a:r>
            <a:r>
              <a:rPr lang="pt-BR" b="1" u="sng" dirty="0"/>
              <a:t>padrão</a:t>
            </a:r>
            <a:r>
              <a:rPr lang="pt-BR" b="1" dirty="0"/>
              <a:t> para geração do título da página</a:t>
            </a:r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276" y="1476063"/>
            <a:ext cx="7047927" cy="354780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66" y="2390821"/>
            <a:ext cx="3353268" cy="476316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591788" y="3172683"/>
            <a:ext cx="2580238" cy="362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/>
              <a:t>Padrão</a:t>
            </a:r>
            <a:r>
              <a:rPr lang="pt-BR" sz="1200" dirty="0" smtClean="0"/>
              <a:t>: </a:t>
            </a:r>
            <a:r>
              <a:rPr lang="pt-BR" sz="1200" dirty="0"/>
              <a:t>${</a:t>
            </a:r>
            <a:r>
              <a:rPr lang="pt-BR" sz="1200" dirty="0" err="1"/>
              <a:t>title</a:t>
            </a:r>
            <a:r>
              <a:rPr lang="pt-BR" sz="1200" dirty="0"/>
              <a:t>} ${</a:t>
            </a:r>
            <a:r>
              <a:rPr lang="pt-BR" sz="1200" dirty="0" err="1"/>
              <a:t>sep</a:t>
            </a:r>
            <a:r>
              <a:rPr lang="pt-BR" sz="1200" dirty="0"/>
              <a:t>} ${</a:t>
            </a:r>
            <a:r>
              <a:rPr lang="pt-BR" sz="1200" dirty="0" err="1" smtClean="0"/>
              <a:t>siteName</a:t>
            </a:r>
            <a:r>
              <a:rPr lang="pt-BR" sz="1200" dirty="0" smtClean="0"/>
              <a:t>}</a:t>
            </a:r>
            <a:endParaRPr lang="pt-BR" dirty="0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16756"/>
            <a:ext cx="5776374" cy="2197725"/>
          </a:xfrm>
          <a:prstGeom prst="rect">
            <a:avLst/>
          </a:prstGeom>
        </p:spPr>
      </p:pic>
      <p:grpSp>
        <p:nvGrpSpPr>
          <p:cNvPr id="23" name="Agrupar 22"/>
          <p:cNvGrpSpPr/>
          <p:nvPr/>
        </p:nvGrpSpPr>
        <p:grpSpPr>
          <a:xfrm>
            <a:off x="4746123" y="4716756"/>
            <a:ext cx="5553850" cy="1189220"/>
            <a:chOff x="4746123" y="4716756"/>
            <a:chExt cx="5553850" cy="1189220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6123" y="5505870"/>
              <a:ext cx="5553850" cy="400106"/>
            </a:xfrm>
            <a:prstGeom prst="rect">
              <a:avLst/>
            </a:prstGeom>
          </p:spPr>
        </p:pic>
        <p:sp>
          <p:nvSpPr>
            <p:cNvPr id="12" name="Seta para Baixo 11"/>
            <p:cNvSpPr/>
            <p:nvPr/>
          </p:nvSpPr>
          <p:spPr>
            <a:xfrm>
              <a:off x="5423321" y="4716756"/>
              <a:ext cx="597020" cy="76954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4" name="Agrupar 23"/>
          <p:cNvGrpSpPr/>
          <p:nvPr/>
        </p:nvGrpSpPr>
        <p:grpSpPr>
          <a:xfrm>
            <a:off x="4691421" y="4728096"/>
            <a:ext cx="6018184" cy="1858369"/>
            <a:chOff x="4691421" y="4728096"/>
            <a:chExt cx="6018184" cy="1858369"/>
          </a:xfrm>
        </p:grpSpPr>
        <p:sp>
          <p:nvSpPr>
            <p:cNvPr id="13" name="Seta para Baixo 12"/>
            <p:cNvSpPr/>
            <p:nvPr/>
          </p:nvSpPr>
          <p:spPr>
            <a:xfrm>
              <a:off x="4691421" y="4728096"/>
              <a:ext cx="597020" cy="144124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2" name="Imagem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46123" y="6233991"/>
              <a:ext cx="5963482" cy="3524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811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08591" y="300726"/>
            <a:ext cx="10515600" cy="1325563"/>
          </a:xfrm>
        </p:spPr>
        <p:txBody>
          <a:bodyPr/>
          <a:lstStyle/>
          <a:p>
            <a:r>
              <a:rPr lang="pt-BR" b="1" dirty="0"/>
              <a:t>Regra para definição da descrição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94" y="2226411"/>
            <a:ext cx="1943371" cy="48584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94" y="2782764"/>
            <a:ext cx="7459116" cy="72400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19012"/>
            <a:ext cx="9278645" cy="342948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276" y="1476063"/>
            <a:ext cx="7047927" cy="354780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694" y="3541221"/>
            <a:ext cx="2400300" cy="1295400"/>
          </a:xfrm>
          <a:prstGeom prst="rect">
            <a:avLst/>
          </a:prstGeom>
        </p:spPr>
      </p:pic>
      <p:sp>
        <p:nvSpPr>
          <p:cNvPr id="12" name="Seta para Baixo 11"/>
          <p:cNvSpPr/>
          <p:nvPr/>
        </p:nvSpPr>
        <p:spPr>
          <a:xfrm>
            <a:off x="5423321" y="4716756"/>
            <a:ext cx="597020" cy="7695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Baixo 12"/>
          <p:cNvSpPr/>
          <p:nvPr/>
        </p:nvSpPr>
        <p:spPr>
          <a:xfrm>
            <a:off x="4691421" y="4728096"/>
            <a:ext cx="597020" cy="14412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4175" y="6190930"/>
            <a:ext cx="3448531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8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Regra para definição de caminho de URL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81" y="3089239"/>
            <a:ext cx="6371540" cy="6275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527" y="1283759"/>
            <a:ext cx="7047927" cy="354780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981" y="2522359"/>
            <a:ext cx="2400635" cy="514422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21656"/>
            <a:ext cx="5643348" cy="2979453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976130"/>
            <a:ext cx="1506213" cy="298021"/>
          </a:xfrm>
          <a:prstGeom prst="rect">
            <a:avLst/>
          </a:prstGeom>
        </p:spPr>
      </p:pic>
      <p:sp>
        <p:nvSpPr>
          <p:cNvPr id="25" name="Retângulo 24"/>
          <p:cNvSpPr/>
          <p:nvPr/>
        </p:nvSpPr>
        <p:spPr>
          <a:xfrm>
            <a:off x="5060527" y="1032095"/>
            <a:ext cx="7047927" cy="251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dirty="0" smtClean="0">
                <a:solidFill>
                  <a:schemeClr val="tx1"/>
                </a:solidFill>
              </a:rPr>
              <a:t>https://example.com/</a:t>
            </a:r>
            <a:r>
              <a:rPr lang="pt-BR" sz="1200" dirty="0" smtClean="0">
                <a:solidFill>
                  <a:srgbClr val="00B0F0"/>
                </a:solidFill>
              </a:rPr>
              <a:t>noticias</a:t>
            </a:r>
            <a:r>
              <a:rPr lang="pt-BR" sz="1200" dirty="0" smtClean="0">
                <a:solidFill>
                  <a:schemeClr val="tx1"/>
                </a:solidFill>
              </a:rPr>
              <a:t>/</a:t>
            </a:r>
            <a:r>
              <a:rPr lang="pt-BR" sz="1200" dirty="0" smtClean="0">
                <a:solidFill>
                  <a:srgbClr val="00B050"/>
                </a:solidFill>
              </a:rPr>
              <a:t>gestao-de-conteudo-e-seo-conheca-os-principais-pontos.htm</a:t>
            </a:r>
            <a:endParaRPr lang="pt-BR" sz="1200" dirty="0">
              <a:solidFill>
                <a:srgbClr val="00B050"/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5063409" y="1032095"/>
            <a:ext cx="7047927" cy="251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dirty="0" smtClean="0">
                <a:solidFill>
                  <a:schemeClr val="tx1"/>
                </a:solidFill>
              </a:rPr>
              <a:t>https://example.com/</a:t>
            </a:r>
            <a:r>
              <a:rPr lang="pt-BR" sz="1200" dirty="0" smtClean="0">
                <a:solidFill>
                  <a:srgbClr val="00B050"/>
                </a:solidFill>
              </a:rPr>
              <a:t>tecnicas-seo.htm</a:t>
            </a:r>
            <a:endParaRPr lang="pt-BR" sz="1200" dirty="0">
              <a:solidFill>
                <a:srgbClr val="00B050"/>
              </a:solidFill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5060527" y="1032095"/>
            <a:ext cx="7047927" cy="251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dirty="0" smtClean="0">
                <a:solidFill>
                  <a:schemeClr val="tx1"/>
                </a:solidFill>
              </a:rPr>
              <a:t>https://example.com/</a:t>
            </a:r>
            <a:r>
              <a:rPr lang="pt-BR" sz="1200" dirty="0">
                <a:solidFill>
                  <a:srgbClr val="00B0F0"/>
                </a:solidFill>
              </a:rPr>
              <a:t>noticias</a:t>
            </a:r>
            <a:r>
              <a:rPr lang="pt-BR" sz="1200" dirty="0">
                <a:solidFill>
                  <a:schemeClr val="tx1"/>
                </a:solidFill>
              </a:rPr>
              <a:t>/</a:t>
            </a:r>
            <a:r>
              <a:rPr lang="pt-BR" sz="1200" dirty="0" smtClean="0">
                <a:solidFill>
                  <a:srgbClr val="00B050"/>
                </a:solidFill>
              </a:rPr>
              <a:t>tecnicas-seo.htm</a:t>
            </a:r>
            <a:endParaRPr lang="pt-BR" sz="1200" dirty="0">
              <a:solidFill>
                <a:srgbClr val="00B050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236980" y="6241130"/>
            <a:ext cx="5406368" cy="4041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651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7" grpId="0" animBg="1"/>
      <p:bldP spid="27" grpId="1" animBg="1"/>
      <p:bldP spid="28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549457" y="2519363"/>
            <a:ext cx="10944225" cy="2494022"/>
          </a:xfrm>
        </p:spPr>
        <p:txBody>
          <a:bodyPr/>
          <a:lstStyle/>
          <a:p>
            <a:r>
              <a:rPr lang="pt-BR" dirty="0" smtClean="0"/>
              <a:t>Ao alterar uma URL via SEO o </a:t>
            </a:r>
            <a:r>
              <a:rPr lang="pt-BR" dirty="0" err="1" smtClean="0"/>
              <a:t>LumisXP</a:t>
            </a:r>
            <a:r>
              <a:rPr lang="pt-BR" dirty="0" smtClean="0"/>
              <a:t> mantém internamente todas as </a:t>
            </a:r>
            <a:r>
              <a:rPr lang="pt-BR" dirty="0" err="1" smtClean="0"/>
              <a:t>URLs</a:t>
            </a:r>
            <a:r>
              <a:rPr lang="pt-BR" dirty="0" smtClean="0"/>
              <a:t> originais para efeito de redirecionamento</a:t>
            </a:r>
          </a:p>
          <a:p>
            <a:r>
              <a:rPr lang="pt-BR" dirty="0" smtClean="0"/>
              <a:t>Dessa forma, se a URL mudar não irá gerar quebras de URL por buscadores externos como o Google</a:t>
            </a:r>
          </a:p>
          <a:p>
            <a:r>
              <a:rPr lang="pt-BR" dirty="0" smtClean="0"/>
              <a:t>Por exemplo, considere um conteúdo qualquer que teve a alteração das URL na seguinte ordem:</a:t>
            </a:r>
          </a:p>
          <a:p>
            <a:pPr lvl="1"/>
            <a:r>
              <a:rPr lang="pt-BR" dirty="0">
                <a:solidFill>
                  <a:schemeClr val="tx1"/>
                </a:solidFill>
              </a:rPr>
              <a:t>https://</a:t>
            </a:r>
            <a:r>
              <a:rPr lang="pt-BR" dirty="0" smtClean="0">
                <a:solidFill>
                  <a:schemeClr val="tx1"/>
                </a:solidFill>
              </a:rPr>
              <a:t>example.com/</a:t>
            </a:r>
            <a:r>
              <a:rPr lang="pt-BR" dirty="0" smtClean="0">
                <a:solidFill>
                  <a:srgbClr val="00B050"/>
                </a:solidFill>
              </a:rPr>
              <a:t>a.htm</a:t>
            </a:r>
            <a:endParaRPr lang="pt-BR" dirty="0">
              <a:solidFill>
                <a:srgbClr val="00B050"/>
              </a:solidFill>
            </a:endParaRPr>
          </a:p>
          <a:p>
            <a:pPr lvl="1"/>
            <a:r>
              <a:rPr lang="pt-BR" dirty="0">
                <a:solidFill>
                  <a:schemeClr val="tx1"/>
                </a:solidFill>
              </a:rPr>
              <a:t>https://</a:t>
            </a:r>
            <a:r>
              <a:rPr lang="pt-BR" dirty="0" smtClean="0">
                <a:solidFill>
                  <a:schemeClr val="tx1"/>
                </a:solidFill>
              </a:rPr>
              <a:t>example.com/</a:t>
            </a:r>
            <a:r>
              <a:rPr lang="pt-BR" dirty="0" smtClean="0">
                <a:solidFill>
                  <a:srgbClr val="00B050"/>
                </a:solidFill>
              </a:rPr>
              <a:t>b.htm</a:t>
            </a:r>
            <a:endParaRPr lang="pt-BR" dirty="0">
              <a:solidFill>
                <a:srgbClr val="00B050"/>
              </a:solidFill>
            </a:endParaRPr>
          </a:p>
          <a:p>
            <a:pPr lvl="1"/>
            <a:r>
              <a:rPr lang="pt-BR" dirty="0">
                <a:solidFill>
                  <a:schemeClr val="tx1"/>
                </a:solidFill>
              </a:rPr>
              <a:t>https://</a:t>
            </a:r>
            <a:r>
              <a:rPr lang="pt-BR" dirty="0" smtClean="0">
                <a:solidFill>
                  <a:schemeClr val="tx1"/>
                </a:solidFill>
              </a:rPr>
              <a:t>example.com/</a:t>
            </a:r>
            <a:r>
              <a:rPr lang="pt-BR" dirty="0" smtClean="0">
                <a:solidFill>
                  <a:srgbClr val="00B050"/>
                </a:solidFill>
              </a:rPr>
              <a:t>c.htm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Redirecionamentos</a:t>
            </a:r>
            <a:endParaRPr lang="pt-BR" dirty="0"/>
          </a:p>
        </p:txBody>
      </p:sp>
      <p:grpSp>
        <p:nvGrpSpPr>
          <p:cNvPr id="15" name="Agrupar 14"/>
          <p:cNvGrpSpPr/>
          <p:nvPr/>
        </p:nvGrpSpPr>
        <p:grpSpPr>
          <a:xfrm>
            <a:off x="1765426" y="5056954"/>
            <a:ext cx="2227153" cy="1669769"/>
            <a:chOff x="1765426" y="5056954"/>
            <a:chExt cx="2227153" cy="1669769"/>
          </a:xfrm>
        </p:grpSpPr>
        <p:sp>
          <p:nvSpPr>
            <p:cNvPr id="9" name="Retângulo 8"/>
            <p:cNvSpPr/>
            <p:nvPr/>
          </p:nvSpPr>
          <p:spPr>
            <a:xfrm>
              <a:off x="1765426" y="5395864"/>
              <a:ext cx="2227153" cy="133085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/>
            <p:cNvSpPr/>
            <p:nvPr/>
          </p:nvSpPr>
          <p:spPr>
            <a:xfrm>
              <a:off x="1873695" y="5717257"/>
              <a:ext cx="2046456" cy="251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200" dirty="0" smtClean="0">
                  <a:solidFill>
                    <a:schemeClr val="tx1"/>
                  </a:solidFill>
                </a:rPr>
                <a:t>https://example.com/</a:t>
              </a:r>
              <a:r>
                <a:rPr lang="pt-BR" sz="1200" dirty="0" smtClean="0">
                  <a:solidFill>
                    <a:srgbClr val="00B050"/>
                  </a:solidFill>
                </a:rPr>
                <a:t>a.htm</a:t>
              </a:r>
              <a:endParaRPr lang="pt-BR" sz="1200" dirty="0">
                <a:solidFill>
                  <a:srgbClr val="00B050"/>
                </a:solidFill>
              </a:endParaRPr>
            </a:p>
          </p:txBody>
        </p:sp>
        <p:sp>
          <p:nvSpPr>
            <p:cNvPr id="7" name="Retângulo 6"/>
            <p:cNvSpPr/>
            <p:nvPr/>
          </p:nvSpPr>
          <p:spPr>
            <a:xfrm>
              <a:off x="1873695" y="6344632"/>
              <a:ext cx="2046456" cy="251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200" dirty="0" smtClean="0">
                  <a:solidFill>
                    <a:schemeClr val="tx1"/>
                  </a:solidFill>
                </a:rPr>
                <a:t>https://example.com/</a:t>
              </a:r>
              <a:r>
                <a:rPr lang="pt-BR" sz="1200" dirty="0" smtClean="0">
                  <a:solidFill>
                    <a:srgbClr val="00B050"/>
                  </a:solidFill>
                </a:rPr>
                <a:t>b.htm</a:t>
              </a:r>
              <a:endParaRPr lang="pt-BR" sz="1200" dirty="0">
                <a:solidFill>
                  <a:srgbClr val="00B050"/>
                </a:solidFill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2355749" y="5056954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Histórico</a:t>
              </a:r>
              <a:endParaRPr lang="pt-BR" dirty="0"/>
            </a:p>
          </p:txBody>
        </p:sp>
      </p:grpSp>
      <p:grpSp>
        <p:nvGrpSpPr>
          <p:cNvPr id="16" name="Agrupar 15"/>
          <p:cNvGrpSpPr/>
          <p:nvPr/>
        </p:nvGrpSpPr>
        <p:grpSpPr>
          <a:xfrm>
            <a:off x="4823802" y="5371570"/>
            <a:ext cx="2227153" cy="1055044"/>
            <a:chOff x="4823802" y="5371570"/>
            <a:chExt cx="2227153" cy="1055044"/>
          </a:xfrm>
        </p:grpSpPr>
        <p:sp>
          <p:nvSpPr>
            <p:cNvPr id="10" name="Retângulo 9"/>
            <p:cNvSpPr/>
            <p:nvPr/>
          </p:nvSpPr>
          <p:spPr>
            <a:xfrm>
              <a:off x="4823802" y="5695971"/>
              <a:ext cx="2227153" cy="7306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4914151" y="5935461"/>
              <a:ext cx="2046456" cy="251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200" dirty="0" smtClean="0">
                  <a:solidFill>
                    <a:schemeClr val="tx1"/>
                  </a:solidFill>
                </a:rPr>
                <a:t>https://example.com/</a:t>
              </a:r>
              <a:r>
                <a:rPr lang="pt-BR" sz="1200" dirty="0">
                  <a:solidFill>
                    <a:srgbClr val="00B050"/>
                  </a:solidFill>
                </a:rPr>
                <a:t>c</a:t>
              </a:r>
              <a:r>
                <a:rPr lang="pt-BR" sz="1200" dirty="0" smtClean="0">
                  <a:solidFill>
                    <a:srgbClr val="00B050"/>
                  </a:solidFill>
                </a:rPr>
                <a:t>.htm</a:t>
              </a:r>
              <a:endParaRPr lang="pt-BR" sz="1200" dirty="0">
                <a:solidFill>
                  <a:srgbClr val="00B050"/>
                </a:solidFill>
              </a:endParaRP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5396204" y="5371570"/>
              <a:ext cx="1201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URL atual</a:t>
              </a:r>
              <a:endParaRPr lang="pt-BR" dirty="0"/>
            </a:p>
          </p:txBody>
        </p:sp>
      </p:grpSp>
      <p:sp>
        <p:nvSpPr>
          <p:cNvPr id="13" name="Seta para a Direita Listrada 12"/>
          <p:cNvSpPr/>
          <p:nvPr/>
        </p:nvSpPr>
        <p:spPr>
          <a:xfrm rot="636347">
            <a:off x="3822833" y="5793456"/>
            <a:ext cx="1075667" cy="269911"/>
          </a:xfrm>
          <a:prstGeom prst="strip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a Direita Listrada 13"/>
          <p:cNvSpPr/>
          <p:nvPr/>
        </p:nvSpPr>
        <p:spPr>
          <a:xfrm rot="20700000">
            <a:off x="3823783" y="6219654"/>
            <a:ext cx="1075667" cy="269911"/>
          </a:xfrm>
          <a:prstGeom prst="strip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513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Regra para definição do título na URL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81" y="3089239"/>
            <a:ext cx="6371540" cy="6275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404" y="1843569"/>
            <a:ext cx="7047927" cy="3547806"/>
          </a:xfrm>
          <a:prstGeom prst="rect">
            <a:avLst/>
          </a:prstGeom>
        </p:spPr>
      </p:pic>
      <p:sp>
        <p:nvSpPr>
          <p:cNvPr id="25" name="Retângulo 24"/>
          <p:cNvSpPr/>
          <p:nvPr/>
        </p:nvSpPr>
        <p:spPr>
          <a:xfrm>
            <a:off x="4870404" y="1591905"/>
            <a:ext cx="7047927" cy="251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dirty="0" smtClean="0">
                <a:solidFill>
                  <a:schemeClr val="tx1"/>
                </a:solidFill>
              </a:rPr>
              <a:t>https://example.com/</a:t>
            </a:r>
            <a:r>
              <a:rPr lang="pt-BR" sz="1200" dirty="0" smtClean="0">
                <a:solidFill>
                  <a:srgbClr val="00B0F0"/>
                </a:solidFill>
              </a:rPr>
              <a:t>noticias</a:t>
            </a:r>
            <a:r>
              <a:rPr lang="pt-BR" sz="1200" dirty="0" smtClean="0">
                <a:solidFill>
                  <a:schemeClr val="tx1"/>
                </a:solidFill>
              </a:rPr>
              <a:t>/</a:t>
            </a:r>
            <a:r>
              <a:rPr lang="pt-BR" sz="1200" dirty="0" smtClean="0">
                <a:solidFill>
                  <a:srgbClr val="00B050"/>
                </a:solidFill>
              </a:rPr>
              <a:t>gestao-de-conteudo-e-seo-conheca-os-principais-pontos.htm</a:t>
            </a:r>
            <a:endParaRPr lang="pt-BR" sz="1200" dirty="0">
              <a:solidFill>
                <a:srgbClr val="00B050"/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4870404" y="1591905"/>
            <a:ext cx="7047927" cy="251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dirty="0" smtClean="0">
                <a:solidFill>
                  <a:schemeClr val="tx1"/>
                </a:solidFill>
              </a:rPr>
              <a:t>https://example.com/</a:t>
            </a:r>
            <a:r>
              <a:rPr lang="pt-BR" sz="1200" dirty="0">
                <a:solidFill>
                  <a:srgbClr val="00B0F0"/>
                </a:solidFill>
              </a:rPr>
              <a:t>noticias</a:t>
            </a:r>
            <a:r>
              <a:rPr lang="pt-BR" sz="1200" dirty="0">
                <a:solidFill>
                  <a:schemeClr val="tx1"/>
                </a:solidFill>
              </a:rPr>
              <a:t>/</a:t>
            </a:r>
            <a:r>
              <a:rPr lang="pt-BR" sz="1200" dirty="0" smtClean="0">
                <a:solidFill>
                  <a:srgbClr val="00B050"/>
                </a:solidFill>
              </a:rPr>
              <a:t>seo.htm</a:t>
            </a:r>
            <a:endParaRPr lang="pt-BR" sz="1200" dirty="0">
              <a:solidFill>
                <a:srgbClr val="00B05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980" y="2466584"/>
            <a:ext cx="2105319" cy="46679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980" y="3867837"/>
            <a:ext cx="213360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4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Personalizada 1">
      <a:dk1>
        <a:srgbClr val="2B3A3C"/>
      </a:dk1>
      <a:lt1>
        <a:sysClr val="window" lastClr="FFFFFF"/>
      </a:lt1>
      <a:dk2>
        <a:srgbClr val="44546A"/>
      </a:dk2>
      <a:lt2>
        <a:srgbClr val="E7E6E6"/>
      </a:lt2>
      <a:accent1>
        <a:srgbClr val="6B1D5D"/>
      </a:accent1>
      <a:accent2>
        <a:srgbClr val="FFBA45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a 1">
      <a:majorFont>
        <a:latin typeface="Open Sans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14342</TotalTime>
  <Words>206</Words>
  <Application>Microsoft Office PowerPoint</Application>
  <PresentationFormat>Widescreen</PresentationFormat>
  <Paragraphs>48</Paragraphs>
  <Slides>15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Arial</vt:lpstr>
      <vt:lpstr>Bozon Bold</vt:lpstr>
      <vt:lpstr>Calibri</vt:lpstr>
      <vt:lpstr>DejaVu Sans</vt:lpstr>
      <vt:lpstr>Open Sans</vt:lpstr>
      <vt:lpstr>Office Theme</vt:lpstr>
      <vt:lpstr>Apresentação do PowerPoint</vt:lpstr>
      <vt:lpstr>SEO</vt:lpstr>
      <vt:lpstr>Metadado SEO</vt:lpstr>
      <vt:lpstr>Regra para definição do título simples da página</vt:lpstr>
      <vt:lpstr>Regra para definição do padrão para geração do título da página</vt:lpstr>
      <vt:lpstr>Regra para definição da descrição</vt:lpstr>
      <vt:lpstr>Regra para definição de caminho de URL</vt:lpstr>
      <vt:lpstr>Redirecionamentos</vt:lpstr>
      <vt:lpstr>Regra para definição do título na URL</vt:lpstr>
      <vt:lpstr>Regra para definição da URL canônica</vt:lpstr>
      <vt:lpstr>Compartilhamento para Redes Sociais</vt:lpstr>
      <vt:lpstr>Serviço nativo de SEO</vt:lpstr>
      <vt:lpstr>Tipo página</vt:lpstr>
      <vt:lpstr>Tipo canal</vt:lpstr>
      <vt:lpstr>Precedência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Thayane Fabiano</dc:creator>
  <dc:description/>
  <cp:lastModifiedBy>Rodrigo Anselmo Santana</cp:lastModifiedBy>
  <cp:revision>533</cp:revision>
  <dcterms:created xsi:type="dcterms:W3CDTF">2021-11-26T20:26:05Z</dcterms:created>
  <dcterms:modified xsi:type="dcterms:W3CDTF">2022-09-02T13:31:16Z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18</vt:i4>
  </property>
</Properties>
</file>