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7559675" cy="10691813"/>
  <p:embeddedFontLst>
    <p:embeddedFont>
      <p:font typeface="Open Sans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iltBXoZL463GbhBeUbjXIj9ZWC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1E4E"/>
    <a:srgbClr val="1C6B2B"/>
    <a:srgbClr val="32823C"/>
    <a:srgbClr val="FFFFFF"/>
    <a:srgbClr val="552378"/>
    <a:srgbClr val="145C46"/>
    <a:srgbClr val="237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1c1215d96f_1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1c1215d96f_1_24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1c1215d96f_1_241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" type="blank">
  <p:cSld name="BLANK">
    <p:bg>
      <p:bgPr>
        <a:solidFill>
          <a:srgbClr val="EDEDED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ea22783c79_3_9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a22783c79_3_5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56" name="Google Shape;56;g1ea22783c79_3_5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57" name="Google Shape;57;g1ea22783c79_3_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a22783c79_3_5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0" name="Google Shape;60;g1ea22783c79_3_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ea22783c79_3_7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1ea22783c79_3_7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ea22783c79_3_7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6" name="Google Shape;66;g1ea22783c79_3_7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7" name="Google Shape;67;g1ea22783c79_3_7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a22783c79_3_7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70" name="Google Shape;70;g1ea22783c79_3_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ea22783c79_3_8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1ea22783c79_3_8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74" name="Google Shape;74;g1ea22783c79_3_8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5" name="Google Shape;75;g1ea22783c79_3_8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g1ea22783c79_3_8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ea22783c79_3_8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79" name="Google Shape;79;g1ea22783c79_3_8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a22783c79_3_8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2" name="Google Shape;82;g1ea22783c79_3_8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g1ea22783c79_3_8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capa">
  <p:cSld name="BLANK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g31c1215d96f_1_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g31c1215d96f_1_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5880" y="4061645"/>
            <a:ext cx="1798200" cy="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g31c1215d96f_1_73"/>
          <p:cNvSpPr txBox="1">
            <a:spLocks noGrp="1"/>
          </p:cNvSpPr>
          <p:nvPr>
            <p:ph type="title"/>
          </p:nvPr>
        </p:nvSpPr>
        <p:spPr>
          <a:xfrm>
            <a:off x="623875" y="2767350"/>
            <a:ext cx="109314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BLANK_1_1">
    <p:bg>
      <p:bgPr>
        <a:solidFill>
          <a:srgbClr val="EDEDED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31c1215d96f_1_1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1" name="Google Shape;21;g31c1215d96f_1_130"/>
          <p:cNvSpPr txBox="1">
            <a:spLocks noGrp="1"/>
          </p:cNvSpPr>
          <p:nvPr>
            <p:ph type="title"/>
          </p:nvPr>
        </p:nvSpPr>
        <p:spPr>
          <a:xfrm>
            <a:off x="1182150" y="70525"/>
            <a:ext cx="9710400" cy="12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3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22" name="Google Shape;22;g31c1215d96f_1_1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2380" y="1106595"/>
            <a:ext cx="1798200" cy="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g31c1215d96f_1_130"/>
          <p:cNvSpPr/>
          <p:nvPr/>
        </p:nvSpPr>
        <p:spPr>
          <a:xfrm>
            <a:off x="-76200" y="-153000"/>
            <a:ext cx="276300" cy="7110300"/>
          </a:xfrm>
          <a:prstGeom prst="rect">
            <a:avLst/>
          </a:prstGeom>
          <a:gradFill>
            <a:gsLst>
              <a:gs pos="0">
                <a:srgbClr val="6B1C5C"/>
              </a:gs>
              <a:gs pos="100000">
                <a:srgbClr val="FFBA4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g31c1215d96f_1_130"/>
          <p:cNvSpPr txBox="1">
            <a:spLocks noGrp="1"/>
          </p:cNvSpPr>
          <p:nvPr>
            <p:ph type="body" idx="1"/>
          </p:nvPr>
        </p:nvSpPr>
        <p:spPr>
          <a:xfrm>
            <a:off x="1182150" y="1913150"/>
            <a:ext cx="9710400" cy="43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+ Texto">
  <p:cSld name="BLANK_1_1_1">
    <p:bg>
      <p:bgPr>
        <a:solidFill>
          <a:srgbClr val="EDEDED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31c1215d96f_1_26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7" name="Google Shape;27;g31c1215d96f_1_266"/>
          <p:cNvSpPr txBox="1">
            <a:spLocks noGrp="1"/>
          </p:cNvSpPr>
          <p:nvPr>
            <p:ph type="title"/>
          </p:nvPr>
        </p:nvSpPr>
        <p:spPr>
          <a:xfrm>
            <a:off x="1182150" y="70525"/>
            <a:ext cx="9710400" cy="12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3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28" name="Google Shape;28;g31c1215d96f_1_2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2380" y="1106595"/>
            <a:ext cx="1798200" cy="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g31c1215d96f_1_266"/>
          <p:cNvSpPr/>
          <p:nvPr/>
        </p:nvSpPr>
        <p:spPr>
          <a:xfrm>
            <a:off x="-76200" y="-153000"/>
            <a:ext cx="276300" cy="7110300"/>
          </a:xfrm>
          <a:prstGeom prst="rect">
            <a:avLst/>
          </a:prstGeom>
          <a:gradFill>
            <a:gsLst>
              <a:gs pos="0">
                <a:srgbClr val="6B1C5C"/>
              </a:gs>
              <a:gs pos="100000">
                <a:srgbClr val="FFBA4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à esquerda + Texto à direita">
  <p:cSld name="CUSTOM">
    <p:bg>
      <p:bgPr>
        <a:solidFill>
          <a:srgbClr val="EDEDED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31c1215d96f_1_0"/>
          <p:cNvSpPr txBox="1">
            <a:spLocks noGrp="1"/>
          </p:cNvSpPr>
          <p:nvPr>
            <p:ph type="title"/>
          </p:nvPr>
        </p:nvSpPr>
        <p:spPr>
          <a:xfrm>
            <a:off x="5753250" y="922800"/>
            <a:ext cx="5946600" cy="990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0" marR="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1"/>
                </a:solidFill>
                <a:highlight>
                  <a:schemeClr val="accent5"/>
                </a:highlight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g31c1215d96f_1_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36950" y="6144775"/>
            <a:ext cx="2362900" cy="45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g31c1215d96f_1_0"/>
          <p:cNvSpPr txBox="1">
            <a:spLocks noGrp="1"/>
          </p:cNvSpPr>
          <p:nvPr>
            <p:ph type="body" idx="1"/>
          </p:nvPr>
        </p:nvSpPr>
        <p:spPr>
          <a:xfrm>
            <a:off x="6121350" y="1913151"/>
            <a:ext cx="55785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g31c1215d96f_1_0"/>
          <p:cNvSpPr/>
          <p:nvPr/>
        </p:nvSpPr>
        <p:spPr>
          <a:xfrm>
            <a:off x="-76200" y="-153000"/>
            <a:ext cx="276300" cy="7110300"/>
          </a:xfrm>
          <a:prstGeom prst="rect">
            <a:avLst/>
          </a:prstGeom>
          <a:gradFill>
            <a:gsLst>
              <a:gs pos="0">
                <a:srgbClr val="6B1C5C"/>
              </a:gs>
              <a:gs pos="100000">
                <a:srgbClr val="FFBA4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g31c1215d96f_1_0"/>
          <p:cNvSpPr>
            <a:spLocks noGrp="1"/>
          </p:cNvSpPr>
          <p:nvPr>
            <p:ph type="pic" idx="2"/>
          </p:nvPr>
        </p:nvSpPr>
        <p:spPr>
          <a:xfrm>
            <a:off x="820489" y="1513925"/>
            <a:ext cx="4565700" cy="3830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à esquerda + Imagem à direita">
  <p:cSld name="CUSTOM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1c1215d96f_1_18"/>
          <p:cNvSpPr txBox="1">
            <a:spLocks noGrp="1"/>
          </p:cNvSpPr>
          <p:nvPr>
            <p:ph type="title"/>
          </p:nvPr>
        </p:nvSpPr>
        <p:spPr>
          <a:xfrm>
            <a:off x="820425" y="922800"/>
            <a:ext cx="5946600" cy="990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0" marR="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1"/>
                </a:solidFill>
                <a:highlight>
                  <a:schemeClr val="accent5"/>
                </a:highlight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g31c1215d96f_1_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36950" y="6144775"/>
            <a:ext cx="2362900" cy="45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g31c1215d96f_1_18"/>
          <p:cNvSpPr txBox="1">
            <a:spLocks noGrp="1"/>
          </p:cNvSpPr>
          <p:nvPr>
            <p:ph type="body" idx="1"/>
          </p:nvPr>
        </p:nvSpPr>
        <p:spPr>
          <a:xfrm>
            <a:off x="820425" y="1913151"/>
            <a:ext cx="55785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pic>
        <p:nvPicPr>
          <p:cNvPr id="40" name="Google Shape;40;g31c1215d96f_1_18"/>
          <p:cNvPicPr preferRelativeResize="0"/>
          <p:nvPr/>
        </p:nvPicPr>
        <p:blipFill rotWithShape="1">
          <a:blip r:embed="rId3">
            <a:alphaModFix/>
          </a:blip>
          <a:srcRect t="8053" b="8061"/>
          <a:stretch/>
        </p:blipFill>
        <p:spPr>
          <a:xfrm>
            <a:off x="7134025" y="1513937"/>
            <a:ext cx="4565824" cy="383013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g31c1215d96f_1_18"/>
          <p:cNvSpPr/>
          <p:nvPr/>
        </p:nvSpPr>
        <p:spPr>
          <a:xfrm>
            <a:off x="-76200" y="-153000"/>
            <a:ext cx="276300" cy="7110300"/>
          </a:xfrm>
          <a:prstGeom prst="rect">
            <a:avLst/>
          </a:prstGeom>
          <a:gradFill>
            <a:gsLst>
              <a:gs pos="0">
                <a:srgbClr val="6B1C5C"/>
              </a:gs>
              <a:gs pos="100000">
                <a:srgbClr val="FFBA4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g31c1215d96f_1_18"/>
          <p:cNvSpPr>
            <a:spLocks noGrp="1"/>
          </p:cNvSpPr>
          <p:nvPr>
            <p:ph type="pic" idx="2"/>
          </p:nvPr>
        </p:nvSpPr>
        <p:spPr>
          <a:xfrm>
            <a:off x="7133951" y="1513925"/>
            <a:ext cx="4565700" cy="3830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chamento">
  <p:cSld name="CUSTOM_1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g31c1215d96f_1_1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0" y="-175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ea22783c79_3_6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1ea22783c79_3_6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8" name="Google Shape;48;g1ea22783c79_3_6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9" name="Google Shape;49;g1ea22783c79_3_6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a22783c79_3_6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1ea22783c79_3_6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1ea22783c79_3_6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DEDE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ea22783c79_3_5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Open Sans"/>
              <a:buNone/>
              <a:defRPr sz="37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1ea22783c79_3_5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2400"/>
              <a:buFont typeface="Open Sans"/>
              <a:buChar char="●"/>
              <a:defRPr sz="2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1900"/>
              <a:buFont typeface="Open Sans"/>
              <a:buChar char="○"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1900"/>
              <a:buFont typeface="Open Sans"/>
              <a:buChar char="■"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1900"/>
              <a:buFont typeface="Open Sans"/>
              <a:buChar char="●"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1900"/>
              <a:buFont typeface="Open Sans"/>
              <a:buChar char="○"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1900"/>
              <a:buFont typeface="Open Sans"/>
              <a:buChar char="■"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1900"/>
              <a:buFont typeface="Open Sans"/>
              <a:buChar char="●"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1900"/>
              <a:buFont typeface="Open Sans"/>
              <a:buChar char="○"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1900"/>
              <a:buFont typeface="Open Sans"/>
              <a:buChar char="■"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g1ea22783c79_3_5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31c1215d96f_1_241"/>
          <p:cNvPicPr preferRelativeResize="0"/>
          <p:nvPr/>
        </p:nvPicPr>
        <p:blipFill rotWithShape="1">
          <a:blip r:embed="rId3">
            <a:alphaModFix/>
          </a:blip>
          <a:srcRect l="2642" r="2633"/>
          <a:stretch/>
        </p:blipFill>
        <p:spPr>
          <a:xfrm>
            <a:off x="2431775" y="0"/>
            <a:ext cx="9760500" cy="6858000"/>
          </a:xfrm>
          <a:prstGeom prst="rect">
            <a:avLst/>
          </a:prstGeom>
          <a:solidFill>
            <a:srgbClr val="23733C"/>
          </a:solidFill>
          <a:ln>
            <a:noFill/>
          </a:ln>
        </p:spPr>
      </p:pic>
      <p:grpSp>
        <p:nvGrpSpPr>
          <p:cNvPr id="90" name="Google Shape;90;g31c1215d96f_1_241"/>
          <p:cNvGrpSpPr/>
          <p:nvPr/>
        </p:nvGrpSpPr>
        <p:grpSpPr>
          <a:xfrm>
            <a:off x="1356263" y="2323650"/>
            <a:ext cx="5388900" cy="2210700"/>
            <a:chOff x="1356263" y="2323650"/>
            <a:chExt cx="5388900" cy="2210700"/>
          </a:xfrm>
        </p:grpSpPr>
        <p:sp>
          <p:nvSpPr>
            <p:cNvPr id="91" name="Google Shape;91;g31c1215d96f_1_241"/>
            <p:cNvSpPr/>
            <p:nvPr/>
          </p:nvSpPr>
          <p:spPr>
            <a:xfrm>
              <a:off x="1356263" y="2323650"/>
              <a:ext cx="5388900" cy="2210700"/>
            </a:xfrm>
            <a:prstGeom prst="roundRect">
              <a:avLst>
                <a:gd name="adj" fmla="val 5263"/>
              </a:avLst>
            </a:prstGeom>
            <a:solidFill>
              <a:srgbClr val="EDEDED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g31c1215d96f_1_241"/>
            <p:cNvSpPr/>
            <p:nvPr/>
          </p:nvSpPr>
          <p:spPr>
            <a:xfrm>
              <a:off x="1356263" y="2323650"/>
              <a:ext cx="459300" cy="2210700"/>
            </a:xfrm>
            <a:prstGeom prst="roundRect">
              <a:avLst>
                <a:gd name="adj" fmla="val 24091"/>
              </a:avLst>
            </a:prstGeom>
            <a:gradFill>
              <a:gsLst>
                <a:gs pos="0">
                  <a:srgbClr val="FFBA45"/>
                </a:gs>
                <a:gs pos="100000">
                  <a:srgbClr val="6B1C5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g31c1215d96f_1_241"/>
            <p:cNvSpPr/>
            <p:nvPr/>
          </p:nvSpPr>
          <p:spPr>
            <a:xfrm>
              <a:off x="1611913" y="2323650"/>
              <a:ext cx="203700" cy="2210700"/>
            </a:xfrm>
            <a:prstGeom prst="rect">
              <a:avLst/>
            </a:prstGeom>
            <a:gradFill>
              <a:gsLst>
                <a:gs pos="0">
                  <a:srgbClr val="FFBA45"/>
                </a:gs>
                <a:gs pos="100000">
                  <a:srgbClr val="6B1C5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" name="Google Shape;94;g31c1215d96f_1_2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5538" y="2583100"/>
            <a:ext cx="3059594" cy="58412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31c1215d96f_1_241"/>
          <p:cNvSpPr txBox="1">
            <a:spLocks noGrp="1"/>
          </p:cNvSpPr>
          <p:nvPr>
            <p:ph type="title" idx="4294967295"/>
          </p:nvPr>
        </p:nvSpPr>
        <p:spPr>
          <a:xfrm>
            <a:off x="2431775" y="3320600"/>
            <a:ext cx="3696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lvl="0"/>
            <a:r>
              <a:rPr lang="pt-BR" sz="2500" dirty="0"/>
              <a:t>As estruturas básicas do </a:t>
            </a:r>
            <a:r>
              <a:rPr lang="pt-BR" sz="2500" dirty="0" err="1"/>
              <a:t>LumisXP</a:t>
            </a:r>
            <a:endParaRPr sz="25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Serviço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É o principal ponto de extensão do </a:t>
            </a:r>
            <a:r>
              <a:rPr lang="pt-BR" dirty="0" err="1"/>
              <a:t>LumisXP</a:t>
            </a:r>
            <a:r>
              <a:rPr lang="pt-BR" dirty="0"/>
              <a:t>.</a:t>
            </a:r>
          </a:p>
          <a:p>
            <a:r>
              <a:rPr lang="pt-BR" dirty="0"/>
              <a:t>Permite interação com os usuários da plataforma.</a:t>
            </a:r>
          </a:p>
          <a:p>
            <a:r>
              <a:rPr lang="pt-BR" dirty="0"/>
              <a:t>Exemplo:</a:t>
            </a:r>
          </a:p>
          <a:p>
            <a:pPr lvl="1"/>
            <a:r>
              <a:rPr lang="pt-BR" dirty="0"/>
              <a:t>Serviço de </a:t>
            </a:r>
            <a:r>
              <a:rPr lang="pt-BR" dirty="0" smtClean="0"/>
              <a:t>Notícias</a:t>
            </a:r>
            <a:endParaRPr lang="pt-BR" dirty="0"/>
          </a:p>
          <a:p>
            <a:pPr lvl="2"/>
            <a:r>
              <a:rPr lang="pt-BR" dirty="0"/>
              <a:t>Permite publicadores cadastrarem </a:t>
            </a:r>
            <a:r>
              <a:rPr lang="pt-BR" dirty="0" smtClean="0"/>
              <a:t>notícias</a:t>
            </a:r>
            <a:endParaRPr lang="pt-BR" dirty="0"/>
          </a:p>
          <a:p>
            <a:pPr lvl="2"/>
            <a:r>
              <a:rPr lang="pt-BR" dirty="0"/>
              <a:t>Permite usuários finais acessarem </a:t>
            </a:r>
            <a:r>
              <a:rPr lang="pt-BR" dirty="0" smtClean="0"/>
              <a:t>as notícias cadastrados </a:t>
            </a:r>
            <a:r>
              <a:rPr lang="pt-BR" dirty="0"/>
              <a:t>pelos publicadores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453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Instância de serviço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É uma instância de um determinado serviço.</a:t>
            </a:r>
          </a:p>
          <a:p>
            <a:r>
              <a:rPr lang="pt-BR" dirty="0"/>
              <a:t>Permite que o mesmo serviço seja utilizado em diferentes lugares e possua diferentes configurações.</a:t>
            </a:r>
          </a:p>
          <a:p>
            <a:r>
              <a:rPr lang="pt-BR" dirty="0"/>
              <a:t>Permite o isolamento de conteúdos. No </a:t>
            </a:r>
            <a:r>
              <a:rPr lang="pt-BR" dirty="0" err="1"/>
              <a:t>LumisXP</a:t>
            </a:r>
            <a:r>
              <a:rPr lang="pt-BR" dirty="0"/>
              <a:t>, tipicamente, os conteúdos são ligados a uma instância de serviço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21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Serviço / Instância de serviço</a:t>
            </a:r>
          </a:p>
        </p:txBody>
      </p:sp>
      <p:sp>
        <p:nvSpPr>
          <p:cNvPr id="4" name="Serviço">
            <a:extLst>
              <a:ext uri="{FF2B5EF4-FFF2-40B4-BE49-F238E27FC236}">
                <a16:creationId xmlns:a16="http://schemas.microsoft.com/office/drawing/2014/main" id="{6F820460-405C-46BD-BD09-F63513C9A9F8}"/>
              </a:ext>
            </a:extLst>
          </p:cNvPr>
          <p:cNvSpPr/>
          <p:nvPr/>
        </p:nvSpPr>
        <p:spPr>
          <a:xfrm>
            <a:off x="321911" y="2716271"/>
            <a:ext cx="2038350" cy="2038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Serviço de </a:t>
            </a:r>
            <a:r>
              <a:rPr lang="pt-BR" dirty="0" smtClean="0">
                <a:solidFill>
                  <a:srgbClr val="FFFFFF"/>
                </a:solidFill>
              </a:rPr>
              <a:t>Notícias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5" name="Blog de tecn">
            <a:extLst>
              <a:ext uri="{FF2B5EF4-FFF2-40B4-BE49-F238E27FC236}">
                <a16:creationId xmlns:a16="http://schemas.microsoft.com/office/drawing/2014/main" id="{A815D39C-E99A-490F-A66D-5D249F27E341}"/>
              </a:ext>
            </a:extLst>
          </p:cNvPr>
          <p:cNvSpPr/>
          <p:nvPr/>
        </p:nvSpPr>
        <p:spPr>
          <a:xfrm>
            <a:off x="3236792" y="2399833"/>
            <a:ext cx="1653068" cy="100536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FFFF"/>
                </a:solidFill>
              </a:rPr>
              <a:t>Notícia </a:t>
            </a:r>
            <a:r>
              <a:rPr lang="pt-BR" dirty="0">
                <a:solidFill>
                  <a:srgbClr val="FFFFFF"/>
                </a:solidFill>
              </a:rPr>
              <a:t>de Tecnologia</a:t>
            </a:r>
          </a:p>
        </p:txBody>
      </p:sp>
      <p:sp>
        <p:nvSpPr>
          <p:cNvPr id="6" name="Blog de culinária">
            <a:extLst>
              <a:ext uri="{FF2B5EF4-FFF2-40B4-BE49-F238E27FC236}">
                <a16:creationId xmlns:a16="http://schemas.microsoft.com/office/drawing/2014/main" id="{C93DF157-D1F1-4DB3-B28A-31B4F2EEB11F}"/>
              </a:ext>
            </a:extLst>
          </p:cNvPr>
          <p:cNvSpPr/>
          <p:nvPr/>
        </p:nvSpPr>
        <p:spPr>
          <a:xfrm>
            <a:off x="3236792" y="4108595"/>
            <a:ext cx="1653068" cy="100536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Notícia de Culinária</a:t>
            </a:r>
          </a:p>
        </p:txBody>
      </p:sp>
      <p:sp>
        <p:nvSpPr>
          <p:cNvPr id="7" name="Post tec 1">
            <a:extLst>
              <a:ext uri="{FF2B5EF4-FFF2-40B4-BE49-F238E27FC236}">
                <a16:creationId xmlns:a16="http://schemas.microsoft.com/office/drawing/2014/main" id="{59E596AB-416A-408E-9D0F-F8105A219672}"/>
              </a:ext>
            </a:extLst>
          </p:cNvPr>
          <p:cNvSpPr/>
          <p:nvPr/>
        </p:nvSpPr>
        <p:spPr>
          <a:xfrm>
            <a:off x="5766391" y="2089401"/>
            <a:ext cx="5507966" cy="620865"/>
          </a:xfrm>
          <a:prstGeom prst="roundRect">
            <a:avLst/>
          </a:prstGeom>
          <a:solidFill>
            <a:srgbClr val="32823C"/>
          </a:solidFill>
          <a:ln>
            <a:solidFill>
              <a:srgbClr val="1C6B2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Porque as placas de vídeo estão caras?</a:t>
            </a:r>
          </a:p>
        </p:txBody>
      </p:sp>
      <p:sp>
        <p:nvSpPr>
          <p:cNvPr id="8" name="Post tec 2">
            <a:extLst>
              <a:ext uri="{FF2B5EF4-FFF2-40B4-BE49-F238E27FC236}">
                <a16:creationId xmlns:a16="http://schemas.microsoft.com/office/drawing/2014/main" id="{B8654FDD-7332-4F19-9132-84997AB1235E}"/>
              </a:ext>
            </a:extLst>
          </p:cNvPr>
          <p:cNvSpPr/>
          <p:nvPr/>
        </p:nvSpPr>
        <p:spPr>
          <a:xfrm>
            <a:off x="5766391" y="2976082"/>
            <a:ext cx="5507966" cy="620865"/>
          </a:xfrm>
          <a:prstGeom prst="roundRect">
            <a:avLst/>
          </a:prstGeom>
          <a:solidFill>
            <a:srgbClr val="32823C"/>
          </a:solidFill>
          <a:ln>
            <a:solidFill>
              <a:srgbClr val="1C6B2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Europa quer celulares com 5 anos de atualizações e bateria removível</a:t>
            </a:r>
          </a:p>
        </p:txBody>
      </p:sp>
      <p:sp>
        <p:nvSpPr>
          <p:cNvPr id="9" name="Post culi 1">
            <a:extLst>
              <a:ext uri="{FF2B5EF4-FFF2-40B4-BE49-F238E27FC236}">
                <a16:creationId xmlns:a16="http://schemas.microsoft.com/office/drawing/2014/main" id="{F5F04B3E-7C72-47DA-92BD-FF53AF15A3E9}"/>
              </a:ext>
            </a:extLst>
          </p:cNvPr>
          <p:cNvSpPr/>
          <p:nvPr/>
        </p:nvSpPr>
        <p:spPr>
          <a:xfrm>
            <a:off x="5766391" y="3867940"/>
            <a:ext cx="5507966" cy="620865"/>
          </a:xfrm>
          <a:prstGeom prst="roundRect">
            <a:avLst/>
          </a:prstGeom>
          <a:solidFill>
            <a:srgbClr val="32823C"/>
          </a:solidFill>
          <a:ln>
            <a:solidFill>
              <a:srgbClr val="1C6B2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Pizza de pão: uma receita diferente com pão francês</a:t>
            </a:r>
          </a:p>
        </p:txBody>
      </p:sp>
      <p:sp>
        <p:nvSpPr>
          <p:cNvPr id="10" name="Post culi 2">
            <a:extLst>
              <a:ext uri="{FF2B5EF4-FFF2-40B4-BE49-F238E27FC236}">
                <a16:creationId xmlns:a16="http://schemas.microsoft.com/office/drawing/2014/main" id="{628D7EED-3D17-4033-832C-54A7BC7B9E15}"/>
              </a:ext>
            </a:extLst>
          </p:cNvPr>
          <p:cNvSpPr/>
          <p:nvPr/>
        </p:nvSpPr>
        <p:spPr>
          <a:xfrm>
            <a:off x="5766391" y="4754621"/>
            <a:ext cx="5507966" cy="620865"/>
          </a:xfrm>
          <a:prstGeom prst="roundRect">
            <a:avLst/>
          </a:prstGeom>
          <a:solidFill>
            <a:srgbClr val="32823C"/>
          </a:solidFill>
          <a:ln>
            <a:solidFill>
              <a:srgbClr val="1C6B2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Bolo de laranja light</a:t>
            </a:r>
          </a:p>
        </p:txBody>
      </p:sp>
      <p:sp>
        <p:nvSpPr>
          <p:cNvPr id="11" name="Seta: Tecn">
            <a:extLst>
              <a:ext uri="{FF2B5EF4-FFF2-40B4-BE49-F238E27FC236}">
                <a16:creationId xmlns:a16="http://schemas.microsoft.com/office/drawing/2014/main" id="{D047D570-2937-44B5-A3CB-9164F086402A}"/>
              </a:ext>
            </a:extLst>
          </p:cNvPr>
          <p:cNvSpPr/>
          <p:nvPr/>
        </p:nvSpPr>
        <p:spPr>
          <a:xfrm rot="20863106">
            <a:off x="2333329" y="2968418"/>
            <a:ext cx="907334" cy="3442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Seta: Culi">
            <a:extLst>
              <a:ext uri="{FF2B5EF4-FFF2-40B4-BE49-F238E27FC236}">
                <a16:creationId xmlns:a16="http://schemas.microsoft.com/office/drawing/2014/main" id="{631A6051-3840-4CAB-A886-4379333CB9B8}"/>
              </a:ext>
            </a:extLst>
          </p:cNvPr>
          <p:cNvSpPr/>
          <p:nvPr/>
        </p:nvSpPr>
        <p:spPr>
          <a:xfrm rot="918754">
            <a:off x="2359909" y="4292069"/>
            <a:ext cx="907334" cy="3442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13" name="Seta: Tecn 1">
            <a:extLst>
              <a:ext uri="{FF2B5EF4-FFF2-40B4-BE49-F238E27FC236}">
                <a16:creationId xmlns:a16="http://schemas.microsoft.com/office/drawing/2014/main" id="{D45A608B-1413-4C4A-97E2-B1CBBDD48443}"/>
              </a:ext>
            </a:extLst>
          </p:cNvPr>
          <p:cNvSpPr/>
          <p:nvPr/>
        </p:nvSpPr>
        <p:spPr>
          <a:xfrm rot="20863106">
            <a:off x="4877578" y="2358681"/>
            <a:ext cx="907334" cy="3442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14" name="Seta: Tecn 2">
            <a:extLst>
              <a:ext uri="{FF2B5EF4-FFF2-40B4-BE49-F238E27FC236}">
                <a16:creationId xmlns:a16="http://schemas.microsoft.com/office/drawing/2014/main" id="{58F66374-886E-4307-8B3A-9D8FB5ED57D2}"/>
              </a:ext>
            </a:extLst>
          </p:cNvPr>
          <p:cNvSpPr/>
          <p:nvPr/>
        </p:nvSpPr>
        <p:spPr>
          <a:xfrm rot="760843">
            <a:off x="4874458" y="2994113"/>
            <a:ext cx="907334" cy="3442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15" name="Seta: Culi 1">
            <a:extLst>
              <a:ext uri="{FF2B5EF4-FFF2-40B4-BE49-F238E27FC236}">
                <a16:creationId xmlns:a16="http://schemas.microsoft.com/office/drawing/2014/main" id="{2707DE08-9855-4357-93B0-7CC9F5E10041}"/>
              </a:ext>
            </a:extLst>
          </p:cNvPr>
          <p:cNvSpPr/>
          <p:nvPr/>
        </p:nvSpPr>
        <p:spPr>
          <a:xfrm rot="20863106">
            <a:off x="4876262" y="4151086"/>
            <a:ext cx="907334" cy="3442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16" name="Seta: Culi 2">
            <a:extLst>
              <a:ext uri="{FF2B5EF4-FFF2-40B4-BE49-F238E27FC236}">
                <a16:creationId xmlns:a16="http://schemas.microsoft.com/office/drawing/2014/main" id="{3C5B0D09-A767-4DB8-8AEE-DD7BE3079E2A}"/>
              </a:ext>
            </a:extLst>
          </p:cNvPr>
          <p:cNvSpPr/>
          <p:nvPr/>
        </p:nvSpPr>
        <p:spPr>
          <a:xfrm rot="760843">
            <a:off x="4873142" y="4786518"/>
            <a:ext cx="907334" cy="3442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17" name="Cfg 2">
            <a:extLst>
              <a:ext uri="{FF2B5EF4-FFF2-40B4-BE49-F238E27FC236}">
                <a16:creationId xmlns:a16="http://schemas.microsoft.com/office/drawing/2014/main" id="{DFE11D5D-5D62-4BCD-8C2B-E080232940E9}"/>
              </a:ext>
            </a:extLst>
          </p:cNvPr>
          <p:cNvSpPr/>
          <p:nvPr/>
        </p:nvSpPr>
        <p:spPr>
          <a:xfrm>
            <a:off x="3180380" y="5636278"/>
            <a:ext cx="1765891" cy="659365"/>
          </a:xfrm>
          <a:prstGeom prst="roundRect">
            <a:avLst/>
          </a:prstGeom>
          <a:solidFill>
            <a:srgbClr val="851E4E"/>
          </a:solidFill>
          <a:ln>
            <a:solidFill>
              <a:srgbClr val="55237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Configurações</a:t>
            </a:r>
          </a:p>
        </p:txBody>
      </p:sp>
      <p:sp>
        <p:nvSpPr>
          <p:cNvPr id="18" name="Seta: Cfg 2">
            <a:extLst>
              <a:ext uri="{FF2B5EF4-FFF2-40B4-BE49-F238E27FC236}">
                <a16:creationId xmlns:a16="http://schemas.microsoft.com/office/drawing/2014/main" id="{7015F80E-4494-489D-A0BF-48B05AC076BB}"/>
              </a:ext>
            </a:extLst>
          </p:cNvPr>
          <p:cNvSpPr/>
          <p:nvPr/>
        </p:nvSpPr>
        <p:spPr>
          <a:xfrm rot="16200000">
            <a:off x="3797106" y="5206242"/>
            <a:ext cx="526697" cy="333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9" name="Cfg 2">
            <a:extLst>
              <a:ext uri="{FF2B5EF4-FFF2-40B4-BE49-F238E27FC236}">
                <a16:creationId xmlns:a16="http://schemas.microsoft.com/office/drawing/2014/main" id="{DFE11D5D-5D62-4BCD-8C2B-E080232940E9}"/>
              </a:ext>
            </a:extLst>
          </p:cNvPr>
          <p:cNvSpPr/>
          <p:nvPr/>
        </p:nvSpPr>
        <p:spPr>
          <a:xfrm>
            <a:off x="3180380" y="1183873"/>
            <a:ext cx="1765891" cy="659365"/>
          </a:xfrm>
          <a:prstGeom prst="roundRect">
            <a:avLst/>
          </a:prstGeom>
          <a:solidFill>
            <a:srgbClr val="851E4E"/>
          </a:solidFill>
          <a:ln>
            <a:solidFill>
              <a:srgbClr val="55237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Configurações</a:t>
            </a:r>
          </a:p>
        </p:txBody>
      </p:sp>
      <p:sp>
        <p:nvSpPr>
          <p:cNvPr id="20" name="Seta: Cfg 2">
            <a:extLst>
              <a:ext uri="{FF2B5EF4-FFF2-40B4-BE49-F238E27FC236}">
                <a16:creationId xmlns:a16="http://schemas.microsoft.com/office/drawing/2014/main" id="{7015F80E-4494-489D-A0BF-48B05AC076BB}"/>
              </a:ext>
            </a:extLst>
          </p:cNvPr>
          <p:cNvSpPr/>
          <p:nvPr/>
        </p:nvSpPr>
        <p:spPr>
          <a:xfrm rot="5400000">
            <a:off x="3797106" y="1958479"/>
            <a:ext cx="526697" cy="333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Interface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É um elemento pertencente a um serviço que permite a interação com os usuários.</a:t>
            </a:r>
          </a:p>
          <a:p>
            <a:r>
              <a:rPr lang="pt-BR" dirty="0"/>
              <a:t>Exemplo:</a:t>
            </a:r>
          </a:p>
          <a:p>
            <a:pPr lvl="1"/>
            <a:r>
              <a:rPr lang="pt-BR" dirty="0"/>
              <a:t>Serviço de </a:t>
            </a:r>
            <a:r>
              <a:rPr lang="pt-BR" dirty="0" smtClean="0"/>
              <a:t>Notícias:</a:t>
            </a:r>
            <a:endParaRPr lang="pt-BR" dirty="0"/>
          </a:p>
          <a:p>
            <a:pPr lvl="2"/>
            <a:r>
              <a:rPr lang="pt-BR" dirty="0"/>
              <a:t>Interface de adicionar: permite que publicadores adicionem </a:t>
            </a:r>
            <a:r>
              <a:rPr lang="pt-BR" dirty="0" smtClean="0"/>
              <a:t>notícias.</a:t>
            </a:r>
            <a:endParaRPr lang="pt-BR" dirty="0"/>
          </a:p>
          <a:p>
            <a:pPr lvl="2"/>
            <a:r>
              <a:rPr lang="pt-BR" dirty="0"/>
              <a:t>Interface de lista: permite que usuários finais acessem a lista de </a:t>
            </a:r>
            <a:r>
              <a:rPr lang="pt-BR" dirty="0" smtClean="0"/>
              <a:t>notícias cadastradas </a:t>
            </a:r>
            <a:r>
              <a:rPr lang="pt-BR" dirty="0"/>
              <a:t>pelos publicadores.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5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Instância de interface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Permite que a mesma interface do mesmo serviço seja utilizada em diferentes lugares e possua diferentes configurações.</a:t>
            </a:r>
          </a:p>
          <a:p>
            <a:r>
              <a:rPr lang="pt-BR" dirty="0"/>
              <a:t>Pertence a uma interface e a uma instância de serviço.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95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Instância de interface</a:t>
            </a:r>
          </a:p>
        </p:txBody>
      </p:sp>
      <p:sp>
        <p:nvSpPr>
          <p:cNvPr id="4" name="Serviço">
            <a:extLst>
              <a:ext uri="{FF2B5EF4-FFF2-40B4-BE49-F238E27FC236}">
                <a16:creationId xmlns:a16="http://schemas.microsoft.com/office/drawing/2014/main" id="{A83E5CFD-7196-466D-AF0D-07013C406FEC}"/>
              </a:ext>
            </a:extLst>
          </p:cNvPr>
          <p:cNvSpPr/>
          <p:nvPr/>
        </p:nvSpPr>
        <p:spPr>
          <a:xfrm>
            <a:off x="517219" y="3604490"/>
            <a:ext cx="2038350" cy="2038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Serviço de </a:t>
            </a:r>
            <a:r>
              <a:rPr lang="pt-BR" dirty="0" smtClean="0">
                <a:solidFill>
                  <a:srgbClr val="FFFFFF"/>
                </a:solidFill>
              </a:rPr>
              <a:t>Notícias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5" name="Blog de tecn">
            <a:extLst>
              <a:ext uri="{FF2B5EF4-FFF2-40B4-BE49-F238E27FC236}">
                <a16:creationId xmlns:a16="http://schemas.microsoft.com/office/drawing/2014/main" id="{30918024-2F02-43A9-A3B1-C9BB5101EDBC}"/>
              </a:ext>
            </a:extLst>
          </p:cNvPr>
          <p:cNvSpPr/>
          <p:nvPr/>
        </p:nvSpPr>
        <p:spPr>
          <a:xfrm>
            <a:off x="3432100" y="3288052"/>
            <a:ext cx="1653068" cy="100536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FFFF"/>
                </a:solidFill>
              </a:rPr>
              <a:t>Notícias </a:t>
            </a:r>
            <a:r>
              <a:rPr lang="pt-BR" dirty="0">
                <a:solidFill>
                  <a:srgbClr val="FFFFFF"/>
                </a:solidFill>
              </a:rPr>
              <a:t>de Tecnologia</a:t>
            </a:r>
          </a:p>
        </p:txBody>
      </p:sp>
      <p:sp>
        <p:nvSpPr>
          <p:cNvPr id="6" name="Blog de culinária">
            <a:extLst>
              <a:ext uri="{FF2B5EF4-FFF2-40B4-BE49-F238E27FC236}">
                <a16:creationId xmlns:a16="http://schemas.microsoft.com/office/drawing/2014/main" id="{2F15277F-1BD5-4949-8D24-38C8326FE984}"/>
              </a:ext>
            </a:extLst>
          </p:cNvPr>
          <p:cNvSpPr/>
          <p:nvPr/>
        </p:nvSpPr>
        <p:spPr>
          <a:xfrm>
            <a:off x="3432100" y="4996814"/>
            <a:ext cx="1653068" cy="100536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FFFF"/>
                </a:solidFill>
              </a:rPr>
              <a:t>Notícias </a:t>
            </a:r>
            <a:r>
              <a:rPr lang="pt-BR" dirty="0">
                <a:solidFill>
                  <a:srgbClr val="FFFFFF"/>
                </a:solidFill>
              </a:rPr>
              <a:t>de Culinária</a:t>
            </a:r>
          </a:p>
        </p:txBody>
      </p:sp>
      <p:sp>
        <p:nvSpPr>
          <p:cNvPr id="7" name="Seta: Tecn">
            <a:extLst>
              <a:ext uri="{FF2B5EF4-FFF2-40B4-BE49-F238E27FC236}">
                <a16:creationId xmlns:a16="http://schemas.microsoft.com/office/drawing/2014/main" id="{FE47C4FA-F3C7-4A76-A375-5FEC4D63D597}"/>
              </a:ext>
            </a:extLst>
          </p:cNvPr>
          <p:cNvSpPr/>
          <p:nvPr/>
        </p:nvSpPr>
        <p:spPr>
          <a:xfrm rot="20863106">
            <a:off x="2528637" y="3856637"/>
            <a:ext cx="907334" cy="3442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Seta: Culi">
            <a:extLst>
              <a:ext uri="{FF2B5EF4-FFF2-40B4-BE49-F238E27FC236}">
                <a16:creationId xmlns:a16="http://schemas.microsoft.com/office/drawing/2014/main" id="{1670948A-B5F8-4E56-A188-EF48CB7B7C8F}"/>
              </a:ext>
            </a:extLst>
          </p:cNvPr>
          <p:cNvSpPr/>
          <p:nvPr/>
        </p:nvSpPr>
        <p:spPr>
          <a:xfrm rot="918754">
            <a:off x="2555217" y="5180288"/>
            <a:ext cx="907334" cy="3442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Retângulo: Cantos Arredondados 9">
            <a:extLst>
              <a:ext uri="{FF2B5EF4-FFF2-40B4-BE49-F238E27FC236}">
                <a16:creationId xmlns:a16="http://schemas.microsoft.com/office/drawing/2014/main" id="{B18AA3ED-0388-4EA6-B110-0E8507223C0A}"/>
              </a:ext>
            </a:extLst>
          </p:cNvPr>
          <p:cNvSpPr/>
          <p:nvPr/>
        </p:nvSpPr>
        <p:spPr>
          <a:xfrm>
            <a:off x="517218" y="1872453"/>
            <a:ext cx="10271829" cy="601721"/>
          </a:xfrm>
          <a:prstGeom prst="roundRect">
            <a:avLst/>
          </a:prstGeom>
          <a:solidFill>
            <a:srgbClr val="851E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Interface de Lista de </a:t>
            </a:r>
            <a:r>
              <a:rPr lang="pt-BR" dirty="0" smtClean="0">
                <a:solidFill>
                  <a:srgbClr val="FFFFFF"/>
                </a:solidFill>
              </a:rPr>
              <a:t>Notícias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0" name="Retângulo: Cantos Arredondados 10">
            <a:extLst>
              <a:ext uri="{FF2B5EF4-FFF2-40B4-BE49-F238E27FC236}">
                <a16:creationId xmlns:a16="http://schemas.microsoft.com/office/drawing/2014/main" id="{140DC438-EC55-4134-918D-41A649B35AE1}"/>
              </a:ext>
            </a:extLst>
          </p:cNvPr>
          <p:cNvSpPr/>
          <p:nvPr/>
        </p:nvSpPr>
        <p:spPr>
          <a:xfrm>
            <a:off x="5767434" y="3793371"/>
            <a:ext cx="5021614" cy="60172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Instância de Interface de Lista de </a:t>
            </a:r>
            <a:r>
              <a:rPr lang="pt-BR" dirty="0" smtClean="0">
                <a:solidFill>
                  <a:srgbClr val="FFFFFF"/>
                </a:solidFill>
              </a:rPr>
              <a:t>Notícias </a:t>
            </a:r>
            <a:r>
              <a:rPr lang="pt-BR" dirty="0">
                <a:solidFill>
                  <a:srgbClr val="FFFFFF"/>
                </a:solidFill>
              </a:rPr>
              <a:t>(tecnologia)</a:t>
            </a:r>
          </a:p>
        </p:txBody>
      </p:sp>
      <p:sp>
        <p:nvSpPr>
          <p:cNvPr id="11" name="Cont 2">
            <a:extLst>
              <a:ext uri="{FF2B5EF4-FFF2-40B4-BE49-F238E27FC236}">
                <a16:creationId xmlns:a16="http://schemas.microsoft.com/office/drawing/2014/main" id="{2F754BDD-A9BB-4507-A977-1A1F8EABFFC4}"/>
              </a:ext>
            </a:extLst>
          </p:cNvPr>
          <p:cNvSpPr/>
          <p:nvPr/>
        </p:nvSpPr>
        <p:spPr>
          <a:xfrm>
            <a:off x="5767434" y="2819115"/>
            <a:ext cx="1765891" cy="659365"/>
          </a:xfrm>
          <a:prstGeom prst="roundRect">
            <a:avLst/>
          </a:prstGeom>
          <a:solidFill>
            <a:srgbClr val="32823C"/>
          </a:solidFill>
          <a:ln>
            <a:solidFill>
              <a:srgbClr val="1C6B2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Conteúdos de tecnologia</a:t>
            </a:r>
          </a:p>
        </p:txBody>
      </p:sp>
      <p:sp>
        <p:nvSpPr>
          <p:cNvPr id="12" name="Retângulo: Cantos Arredondados 12">
            <a:extLst>
              <a:ext uri="{FF2B5EF4-FFF2-40B4-BE49-F238E27FC236}">
                <a16:creationId xmlns:a16="http://schemas.microsoft.com/office/drawing/2014/main" id="{13130810-7866-4C49-BE04-5712573F65AB}"/>
              </a:ext>
            </a:extLst>
          </p:cNvPr>
          <p:cNvSpPr/>
          <p:nvPr/>
        </p:nvSpPr>
        <p:spPr>
          <a:xfrm>
            <a:off x="5767434" y="5737248"/>
            <a:ext cx="5021614" cy="60172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Instância de Interface de Lista de </a:t>
            </a:r>
            <a:r>
              <a:rPr lang="pt-BR" dirty="0" smtClean="0">
                <a:solidFill>
                  <a:srgbClr val="FFFFFF"/>
                </a:solidFill>
              </a:rPr>
              <a:t>Notícias </a:t>
            </a:r>
            <a:r>
              <a:rPr lang="pt-BR" dirty="0">
                <a:solidFill>
                  <a:srgbClr val="FFFFFF"/>
                </a:solidFill>
              </a:rPr>
              <a:t>(culinária)</a:t>
            </a:r>
          </a:p>
        </p:txBody>
      </p:sp>
      <p:sp>
        <p:nvSpPr>
          <p:cNvPr id="13" name="Cont 2">
            <a:extLst>
              <a:ext uri="{FF2B5EF4-FFF2-40B4-BE49-F238E27FC236}">
                <a16:creationId xmlns:a16="http://schemas.microsoft.com/office/drawing/2014/main" id="{4E667D22-1F29-4135-875A-9F67726F81C7}"/>
              </a:ext>
            </a:extLst>
          </p:cNvPr>
          <p:cNvSpPr/>
          <p:nvPr/>
        </p:nvSpPr>
        <p:spPr>
          <a:xfrm>
            <a:off x="5767434" y="4762992"/>
            <a:ext cx="1765891" cy="659365"/>
          </a:xfrm>
          <a:prstGeom prst="roundRect">
            <a:avLst/>
          </a:prstGeom>
          <a:solidFill>
            <a:srgbClr val="32823C"/>
          </a:solidFill>
          <a:ln>
            <a:solidFill>
              <a:srgbClr val="1C6B2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Conteúdos de culinária</a:t>
            </a:r>
          </a:p>
        </p:txBody>
      </p:sp>
      <p:sp>
        <p:nvSpPr>
          <p:cNvPr id="14" name="Seta: para Cima 16">
            <a:extLst>
              <a:ext uri="{FF2B5EF4-FFF2-40B4-BE49-F238E27FC236}">
                <a16:creationId xmlns:a16="http://schemas.microsoft.com/office/drawing/2014/main" id="{687D6D3D-A657-4AFC-842B-B651546F4C9F}"/>
              </a:ext>
            </a:extLst>
          </p:cNvPr>
          <p:cNvSpPr/>
          <p:nvPr/>
        </p:nvSpPr>
        <p:spPr>
          <a:xfrm rot="10800000">
            <a:off x="1167854" y="2482038"/>
            <a:ext cx="390525" cy="11224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15" name="Seta: Tecn">
            <a:extLst>
              <a:ext uri="{FF2B5EF4-FFF2-40B4-BE49-F238E27FC236}">
                <a16:creationId xmlns:a16="http://schemas.microsoft.com/office/drawing/2014/main" id="{AC601945-4803-4E66-B622-D88BABD480F5}"/>
              </a:ext>
            </a:extLst>
          </p:cNvPr>
          <p:cNvSpPr/>
          <p:nvPr/>
        </p:nvSpPr>
        <p:spPr>
          <a:xfrm rot="20863106">
            <a:off x="5030120" y="3236041"/>
            <a:ext cx="734084" cy="3442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16" name="Seta: Culi">
            <a:extLst>
              <a:ext uri="{FF2B5EF4-FFF2-40B4-BE49-F238E27FC236}">
                <a16:creationId xmlns:a16="http://schemas.microsoft.com/office/drawing/2014/main" id="{BDBCCC1A-2F67-474D-9B50-7CDEF77D3CD6}"/>
              </a:ext>
            </a:extLst>
          </p:cNvPr>
          <p:cNvSpPr/>
          <p:nvPr/>
        </p:nvSpPr>
        <p:spPr>
          <a:xfrm rot="918754">
            <a:off x="5033825" y="3854494"/>
            <a:ext cx="762562" cy="3442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17" name="Seta: Tecn">
            <a:extLst>
              <a:ext uri="{FF2B5EF4-FFF2-40B4-BE49-F238E27FC236}">
                <a16:creationId xmlns:a16="http://schemas.microsoft.com/office/drawing/2014/main" id="{8082A358-37C6-46C4-BCFC-801CD30718C4}"/>
              </a:ext>
            </a:extLst>
          </p:cNvPr>
          <p:cNvSpPr/>
          <p:nvPr/>
        </p:nvSpPr>
        <p:spPr>
          <a:xfrm rot="20863106">
            <a:off x="5076878" y="5086561"/>
            <a:ext cx="734084" cy="3442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18" name="Seta: Culi">
            <a:extLst>
              <a:ext uri="{FF2B5EF4-FFF2-40B4-BE49-F238E27FC236}">
                <a16:creationId xmlns:a16="http://schemas.microsoft.com/office/drawing/2014/main" id="{4FF17C09-3426-414F-8DEF-EE2C74D49E0B}"/>
              </a:ext>
            </a:extLst>
          </p:cNvPr>
          <p:cNvSpPr/>
          <p:nvPr/>
        </p:nvSpPr>
        <p:spPr>
          <a:xfrm rot="918754">
            <a:off x="5081533" y="5697946"/>
            <a:ext cx="709029" cy="3442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19" name="Seta: em Forma de U 21">
            <a:extLst>
              <a:ext uri="{FF2B5EF4-FFF2-40B4-BE49-F238E27FC236}">
                <a16:creationId xmlns:a16="http://schemas.microsoft.com/office/drawing/2014/main" id="{6AAC5DC8-9ECE-469C-AB26-CB08F0432739}"/>
              </a:ext>
            </a:extLst>
          </p:cNvPr>
          <p:cNvSpPr/>
          <p:nvPr/>
        </p:nvSpPr>
        <p:spPr>
          <a:xfrm rot="5400000" flipH="1">
            <a:off x="10168518" y="2492980"/>
            <a:ext cx="2363507" cy="1122451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20" name="Seta: em Forma de U 22">
            <a:extLst>
              <a:ext uri="{FF2B5EF4-FFF2-40B4-BE49-F238E27FC236}">
                <a16:creationId xmlns:a16="http://schemas.microsoft.com/office/drawing/2014/main" id="{32A04C5A-C887-4523-99F9-A734D3B3B948}"/>
              </a:ext>
            </a:extLst>
          </p:cNvPr>
          <p:cNvSpPr/>
          <p:nvPr/>
        </p:nvSpPr>
        <p:spPr>
          <a:xfrm rot="5400000" flipH="1">
            <a:off x="9195915" y="3476451"/>
            <a:ext cx="4330451" cy="1122451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21" name="Seta: Dobrada 23">
            <a:extLst>
              <a:ext uri="{FF2B5EF4-FFF2-40B4-BE49-F238E27FC236}">
                <a16:creationId xmlns:a16="http://schemas.microsoft.com/office/drawing/2014/main" id="{3D31328D-5CCF-49CF-9589-B2517B88A329}"/>
              </a:ext>
            </a:extLst>
          </p:cNvPr>
          <p:cNvSpPr/>
          <p:nvPr/>
        </p:nvSpPr>
        <p:spPr>
          <a:xfrm flipH="1">
            <a:off x="7544191" y="2992977"/>
            <a:ext cx="614017" cy="7669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22" name="Seta: Dobrada 24">
            <a:extLst>
              <a:ext uri="{FF2B5EF4-FFF2-40B4-BE49-F238E27FC236}">
                <a16:creationId xmlns:a16="http://schemas.microsoft.com/office/drawing/2014/main" id="{E723D1AB-E7D5-4F85-A9C7-9A097B358933}"/>
              </a:ext>
            </a:extLst>
          </p:cNvPr>
          <p:cNvSpPr/>
          <p:nvPr/>
        </p:nvSpPr>
        <p:spPr>
          <a:xfrm flipH="1">
            <a:off x="7532055" y="4955113"/>
            <a:ext cx="614017" cy="7669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5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Página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Elemento utilizado para expor instâncias de interface para os usuários.</a:t>
            </a:r>
          </a:p>
          <a:p>
            <a:r>
              <a:rPr lang="pt-BR" dirty="0"/>
              <a:t>Exemplo:</a:t>
            </a:r>
          </a:p>
          <a:p>
            <a:pPr lvl="1"/>
            <a:r>
              <a:rPr lang="pt-BR" dirty="0"/>
              <a:t>Página que contém uma instância de interface para expor </a:t>
            </a:r>
            <a:r>
              <a:rPr lang="pt-BR" dirty="0" smtClean="0"/>
              <a:t>as notícias de </a:t>
            </a:r>
            <a:r>
              <a:rPr lang="pt-BR" dirty="0"/>
              <a:t>uma instância de serviço </a:t>
            </a:r>
            <a:r>
              <a:rPr lang="pt-BR" dirty="0" smtClean="0"/>
              <a:t>de Notícias.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341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Canal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Canais são estruturas lógicas que servem para agrupar, organizar e segregar as outras estruturas e configurações do </a:t>
            </a:r>
            <a:r>
              <a:rPr lang="pt-BR" dirty="0" err="1"/>
              <a:t>LumisXP</a:t>
            </a:r>
            <a:r>
              <a:rPr lang="pt-BR" dirty="0"/>
              <a:t>.</a:t>
            </a:r>
          </a:p>
          <a:p>
            <a:r>
              <a:rPr lang="pt-BR" dirty="0"/>
              <a:t>Algumas estruturas estão diretamente atreladas a algum canal:</a:t>
            </a:r>
          </a:p>
          <a:p>
            <a:pPr lvl="1"/>
            <a:r>
              <a:rPr lang="pt-BR" dirty="0"/>
              <a:t>Instâncias de serviço</a:t>
            </a:r>
          </a:p>
          <a:p>
            <a:pPr lvl="1"/>
            <a:r>
              <a:rPr lang="pt-BR" dirty="0"/>
              <a:t>Páginas</a:t>
            </a:r>
          </a:p>
          <a:p>
            <a:pPr lvl="1"/>
            <a:r>
              <a:rPr lang="pt-BR" dirty="0"/>
              <a:t>Canais</a:t>
            </a:r>
          </a:p>
          <a:p>
            <a:r>
              <a:rPr lang="pt-BR" dirty="0"/>
              <a:t>Outras estruturas, não (são globais):</a:t>
            </a:r>
          </a:p>
          <a:p>
            <a:pPr lvl="1"/>
            <a:r>
              <a:rPr lang="pt-BR" dirty="0"/>
              <a:t>Serviços</a:t>
            </a:r>
          </a:p>
          <a:p>
            <a:pPr lvl="1"/>
            <a:r>
              <a:rPr lang="pt-BR" dirty="0"/>
              <a:t>Interfaces de serviços</a:t>
            </a:r>
          </a:p>
          <a:p>
            <a:r>
              <a:rPr lang="pt-BR" dirty="0"/>
              <a:t>Outras estruturas, podem ou não estar atreladas a um determinado canal:</a:t>
            </a:r>
          </a:p>
          <a:p>
            <a:pPr lvl="1"/>
            <a:r>
              <a:rPr lang="pt-BR" dirty="0"/>
              <a:t>Usuários e Grupos (veremos mais para frente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72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misXP">
  <a:themeElements>
    <a:clrScheme name="Simple Light">
      <a:dk1>
        <a:srgbClr val="1E292A"/>
      </a:dk1>
      <a:lt1>
        <a:srgbClr val="404E50"/>
      </a:lt1>
      <a:dk2>
        <a:srgbClr val="556163"/>
      </a:dk2>
      <a:lt2>
        <a:srgbClr val="F8F8F8"/>
      </a:lt2>
      <a:accent1>
        <a:srgbClr val="6B1C5C"/>
      </a:accent1>
      <a:accent2>
        <a:srgbClr val="AC5D9D"/>
      </a:accent2>
      <a:accent3>
        <a:srgbClr val="C898C0"/>
      </a:accent3>
      <a:accent4>
        <a:srgbClr val="CF8300"/>
      </a:accent4>
      <a:accent5>
        <a:srgbClr val="FFBA45"/>
      </a:accent5>
      <a:accent6>
        <a:srgbClr val="FFDFA7"/>
      </a:accent6>
      <a:hlink>
        <a:srgbClr val="FFBA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364</Words>
  <Application>Microsoft Office PowerPoint</Application>
  <PresentationFormat>Widescreen</PresentationFormat>
  <Paragraphs>56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Open Sans</vt:lpstr>
      <vt:lpstr>LumisXP</vt:lpstr>
      <vt:lpstr>As estruturas básicas do LumisXP</vt:lpstr>
      <vt:lpstr>Serviço</vt:lpstr>
      <vt:lpstr>Instância de serviço</vt:lpstr>
      <vt:lpstr>Serviço / Instância de serviço</vt:lpstr>
      <vt:lpstr>Interface</vt:lpstr>
      <vt:lpstr>Instância de interface</vt:lpstr>
      <vt:lpstr>Instância de interface</vt:lpstr>
      <vt:lpstr>Página</vt:lpstr>
      <vt:lpstr>Canal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Thayane Fabiano</dc:creator>
  <cp:lastModifiedBy>Rodrigo Anselmo Santana</cp:lastModifiedBy>
  <cp:revision>13</cp:revision>
  <dcterms:created xsi:type="dcterms:W3CDTF">2021-11-26T20:26:05Z</dcterms:created>
  <dcterms:modified xsi:type="dcterms:W3CDTF">2025-01-17T14:43:07Z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7</vt:i4>
  </property>
  <property fmtid="{D5CDD505-2E9C-101B-9397-08002B2CF9AE}" pid="3" name="PresentationFormat">
    <vt:lpwstr>Widescreen</vt:lpwstr>
  </property>
  <property fmtid="{D5CDD505-2E9C-101B-9397-08002B2CF9AE}" pid="4" name="Slides">
    <vt:i4>16</vt:i4>
  </property>
</Properties>
</file>