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59" r:id="rId4"/>
    <p:sldId id="260" r:id="rId5"/>
    <p:sldId id="261" r:id="rId6"/>
    <p:sldId id="257" r:id="rId7"/>
    <p:sldId id="262" r:id="rId8"/>
  </p:sldIdLst>
  <p:sldSz cx="12192000" cy="6858000"/>
  <p:notesSz cx="7559675" cy="10691813"/>
  <p:embeddedFontLst>
    <p:embeddedFont>
      <p:font typeface="Open Sans" panose="020B0604020202020204" charset="0"/>
      <p:regular r:id="rId10"/>
      <p:bold r:id="rId11"/>
      <p:italic r:id="rId12"/>
      <p:bold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6" roundtripDataSignature="AMtx7miltBXoZL463GbhBeUbjXIj9ZWC/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26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customschemas.google.com/relationships/presentationmetadata" Target="meta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0" Type="http://schemas.openxmlformats.org/officeDocument/2006/relationships/font" Target="fonts/font1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16000" y="812520"/>
            <a:ext cx="7127280" cy="400896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" name="Google Shape;6;n"/>
          <p:cNvSpPr txBox="1">
            <a:spLocks noGrp="1"/>
          </p:cNvSpPr>
          <p:nvPr>
            <p:ph type="dt" idx="10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pt-BR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‹nº›</a:t>
            </a:fld>
            <a:endParaRPr sz="1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1c1215d96f_1_2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4700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31c1215d96f_1_241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700" cy="481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g31c1215d96f_1_241:notes"/>
          <p:cNvSpPr txBox="1">
            <a:spLocks noGrp="1"/>
          </p:cNvSpPr>
          <p:nvPr>
            <p:ph type="sldNum" idx="12"/>
          </p:nvPr>
        </p:nvSpPr>
        <p:spPr>
          <a:xfrm>
            <a:off x="4278960" y="10157400"/>
            <a:ext cx="3280800" cy="534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pt-BR"/>
              <a:t>1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a" type="blank">
  <p:cSld name="BLANK">
    <p:bg>
      <p:bgPr>
        <a:solidFill>
          <a:srgbClr val="EDEDED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g1ea22783c79_3_9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1ea22783c79_3_54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>
            <a:endParaRPr/>
          </a:p>
        </p:txBody>
      </p:sp>
      <p:sp>
        <p:nvSpPr>
          <p:cNvPr id="56" name="Google Shape;56;g1ea22783c79_3_54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>
            <a:endParaRPr/>
          </a:p>
        </p:txBody>
      </p:sp>
      <p:sp>
        <p:nvSpPr>
          <p:cNvPr id="57" name="Google Shape;57;g1ea22783c79_3_5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1ea22783c79_3_58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60" name="Google Shape;60;g1ea22783c79_3_5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1ea22783c79_3_70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g1ea22783c79_3_7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ea22783c79_3_73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66" name="Google Shape;66;g1ea22783c79_3_73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67" name="Google Shape;67;g1ea22783c79_3_7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ea22783c79_3_77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70" name="Google Shape;70;g1ea22783c79_3_7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1ea22783c79_3_80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g1ea22783c79_3_80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endParaRPr/>
          </a:p>
        </p:txBody>
      </p:sp>
      <p:sp>
        <p:nvSpPr>
          <p:cNvPr id="74" name="Google Shape;74;g1ea22783c79_3_80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75" name="Google Shape;75;g1ea22783c79_3_80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457200" lvl="0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76" name="Google Shape;76;g1ea22783c79_3_8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1ea22783c79_3_86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>
            <a:endParaRPr/>
          </a:p>
        </p:txBody>
      </p:sp>
      <p:sp>
        <p:nvSpPr>
          <p:cNvPr id="79" name="Google Shape;79;g1ea22783c79_3_8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ea22783c79_3_89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82" name="Google Shape;82;g1ea22783c79_3_89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83" name="Google Shape;83;g1ea22783c79_3_8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racapa">
  <p:cSld name="BLANK_1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g31c1215d96f_1_7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g31c1215d96f_1_7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95880" y="4061645"/>
            <a:ext cx="1798200" cy="558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g31c1215d96f_1_73"/>
          <p:cNvSpPr txBox="1">
            <a:spLocks noGrp="1"/>
          </p:cNvSpPr>
          <p:nvPr>
            <p:ph type="title"/>
          </p:nvPr>
        </p:nvSpPr>
        <p:spPr>
          <a:xfrm>
            <a:off x="623875" y="2767350"/>
            <a:ext cx="10931400" cy="13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>
  <p:cSld name="BLANK_1_1">
    <p:bg>
      <p:bgPr>
        <a:solidFill>
          <a:srgbClr val="EDEDED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g31c1215d96f_1_13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21" name="Google Shape;21;g31c1215d96f_1_130"/>
          <p:cNvSpPr txBox="1">
            <a:spLocks noGrp="1"/>
          </p:cNvSpPr>
          <p:nvPr>
            <p:ph type="title"/>
          </p:nvPr>
        </p:nvSpPr>
        <p:spPr>
          <a:xfrm>
            <a:off x="1182150" y="70525"/>
            <a:ext cx="9710400" cy="12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3000" b="1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pic>
        <p:nvPicPr>
          <p:cNvPr id="22" name="Google Shape;22;g31c1215d96f_1_1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132380" y="1106595"/>
            <a:ext cx="1798200" cy="558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g31c1215d96f_1_130"/>
          <p:cNvSpPr/>
          <p:nvPr/>
        </p:nvSpPr>
        <p:spPr>
          <a:xfrm>
            <a:off x="-76200" y="-153000"/>
            <a:ext cx="276300" cy="7110300"/>
          </a:xfrm>
          <a:prstGeom prst="rect">
            <a:avLst/>
          </a:prstGeom>
          <a:gradFill>
            <a:gsLst>
              <a:gs pos="0">
                <a:srgbClr val="6B1C5C"/>
              </a:gs>
              <a:gs pos="100000">
                <a:srgbClr val="FFBA45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g31c1215d96f_1_130"/>
          <p:cNvSpPr txBox="1">
            <a:spLocks noGrp="1"/>
          </p:cNvSpPr>
          <p:nvPr>
            <p:ph type="body" idx="1"/>
          </p:nvPr>
        </p:nvSpPr>
        <p:spPr>
          <a:xfrm>
            <a:off x="1182150" y="1913150"/>
            <a:ext cx="9710400" cy="430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+ Texto">
  <p:cSld name="BLANK_1_1_1">
    <p:bg>
      <p:bgPr>
        <a:solidFill>
          <a:srgbClr val="EDEDED"/>
        </a:soli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g31c1215d96f_1_26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27" name="Google Shape;27;g31c1215d96f_1_266"/>
          <p:cNvSpPr txBox="1">
            <a:spLocks noGrp="1"/>
          </p:cNvSpPr>
          <p:nvPr>
            <p:ph type="title"/>
          </p:nvPr>
        </p:nvSpPr>
        <p:spPr>
          <a:xfrm>
            <a:off x="1182150" y="70525"/>
            <a:ext cx="9710400" cy="12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3000" b="1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pic>
        <p:nvPicPr>
          <p:cNvPr id="28" name="Google Shape;28;g31c1215d96f_1_26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132380" y="1106595"/>
            <a:ext cx="1798200" cy="5580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g31c1215d96f_1_266"/>
          <p:cNvSpPr/>
          <p:nvPr/>
        </p:nvSpPr>
        <p:spPr>
          <a:xfrm>
            <a:off x="-76200" y="-153000"/>
            <a:ext cx="276300" cy="7110300"/>
          </a:xfrm>
          <a:prstGeom prst="rect">
            <a:avLst/>
          </a:prstGeom>
          <a:gradFill>
            <a:gsLst>
              <a:gs pos="0">
                <a:srgbClr val="6B1C5C"/>
              </a:gs>
              <a:gs pos="100000">
                <a:srgbClr val="FFBA45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à esquerda + Texto à direita">
  <p:cSld name="CUSTOM">
    <p:bg>
      <p:bgPr>
        <a:solidFill>
          <a:srgbClr val="EDEDED"/>
        </a:solid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g31c1215d96f_1_0"/>
          <p:cNvSpPr txBox="1">
            <a:spLocks noGrp="1"/>
          </p:cNvSpPr>
          <p:nvPr>
            <p:ph type="title"/>
          </p:nvPr>
        </p:nvSpPr>
        <p:spPr>
          <a:xfrm>
            <a:off x="5753250" y="922800"/>
            <a:ext cx="5946600" cy="990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0" marR="0" lvl="0" indent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600" b="1">
                <a:solidFill>
                  <a:schemeClr val="accent1"/>
                </a:solidFill>
                <a:highlight>
                  <a:schemeClr val="accent5"/>
                </a:highlight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pic>
        <p:nvPicPr>
          <p:cNvPr id="32" name="Google Shape;32;g31c1215d96f_1_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336950" y="6144775"/>
            <a:ext cx="2362900" cy="451125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g31c1215d96f_1_0"/>
          <p:cNvSpPr txBox="1">
            <a:spLocks noGrp="1"/>
          </p:cNvSpPr>
          <p:nvPr>
            <p:ph type="body" idx="1"/>
          </p:nvPr>
        </p:nvSpPr>
        <p:spPr>
          <a:xfrm>
            <a:off x="6121350" y="1913151"/>
            <a:ext cx="5578500" cy="379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4" name="Google Shape;34;g31c1215d96f_1_0"/>
          <p:cNvSpPr/>
          <p:nvPr/>
        </p:nvSpPr>
        <p:spPr>
          <a:xfrm>
            <a:off x="-76200" y="-153000"/>
            <a:ext cx="276300" cy="7110300"/>
          </a:xfrm>
          <a:prstGeom prst="rect">
            <a:avLst/>
          </a:prstGeom>
          <a:gradFill>
            <a:gsLst>
              <a:gs pos="0">
                <a:srgbClr val="6B1C5C"/>
              </a:gs>
              <a:gs pos="100000">
                <a:srgbClr val="FFBA45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g31c1215d96f_1_0"/>
          <p:cNvSpPr>
            <a:spLocks noGrp="1"/>
          </p:cNvSpPr>
          <p:nvPr>
            <p:ph type="pic" idx="2"/>
          </p:nvPr>
        </p:nvSpPr>
        <p:spPr>
          <a:xfrm>
            <a:off x="820489" y="1513925"/>
            <a:ext cx="4565700" cy="38301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o à esquerda + Imagem à direita">
  <p:cSld name="CUSTOM_1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g31c1215d96f_1_18"/>
          <p:cNvSpPr txBox="1">
            <a:spLocks noGrp="1"/>
          </p:cNvSpPr>
          <p:nvPr>
            <p:ph type="title"/>
          </p:nvPr>
        </p:nvSpPr>
        <p:spPr>
          <a:xfrm>
            <a:off x="820425" y="922800"/>
            <a:ext cx="5946600" cy="990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0" marR="0" lvl="0" indent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600" b="1">
                <a:solidFill>
                  <a:schemeClr val="accent1"/>
                </a:solidFill>
                <a:highlight>
                  <a:schemeClr val="accent5"/>
                </a:highlight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pic>
        <p:nvPicPr>
          <p:cNvPr id="38" name="Google Shape;38;g31c1215d96f_1_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336950" y="6144775"/>
            <a:ext cx="2362900" cy="451125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g31c1215d96f_1_18"/>
          <p:cNvSpPr txBox="1">
            <a:spLocks noGrp="1"/>
          </p:cNvSpPr>
          <p:nvPr>
            <p:ph type="body" idx="1"/>
          </p:nvPr>
        </p:nvSpPr>
        <p:spPr>
          <a:xfrm>
            <a:off x="820425" y="1913151"/>
            <a:ext cx="5578500" cy="379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pic>
        <p:nvPicPr>
          <p:cNvPr id="40" name="Google Shape;40;g31c1215d96f_1_18"/>
          <p:cNvPicPr preferRelativeResize="0"/>
          <p:nvPr/>
        </p:nvPicPr>
        <p:blipFill rotWithShape="1">
          <a:blip r:embed="rId3">
            <a:alphaModFix/>
          </a:blip>
          <a:srcRect t="8053" b="8061"/>
          <a:stretch/>
        </p:blipFill>
        <p:spPr>
          <a:xfrm>
            <a:off x="7134025" y="1513937"/>
            <a:ext cx="4565824" cy="3830135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g31c1215d96f_1_18"/>
          <p:cNvSpPr/>
          <p:nvPr/>
        </p:nvSpPr>
        <p:spPr>
          <a:xfrm>
            <a:off x="-76200" y="-153000"/>
            <a:ext cx="276300" cy="7110300"/>
          </a:xfrm>
          <a:prstGeom prst="rect">
            <a:avLst/>
          </a:prstGeom>
          <a:gradFill>
            <a:gsLst>
              <a:gs pos="0">
                <a:srgbClr val="6B1C5C"/>
              </a:gs>
              <a:gs pos="100000">
                <a:srgbClr val="FFBA45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g31c1215d96f_1_18"/>
          <p:cNvSpPr>
            <a:spLocks noGrp="1"/>
          </p:cNvSpPr>
          <p:nvPr>
            <p:ph type="pic" idx="2"/>
          </p:nvPr>
        </p:nvSpPr>
        <p:spPr>
          <a:xfrm>
            <a:off x="7133951" y="1513925"/>
            <a:ext cx="4565700" cy="38301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echamento">
  <p:cSld name="CUSTOM_1_1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oogle Shape;44;g31c1215d96f_1_15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50" y="-175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1ea22783c79_3_6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g1ea22783c79_3_6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48" name="Google Shape;48;g1ea22783c79_3_6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49" name="Google Shape;49;g1ea22783c79_3_6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ea22783c79_3_6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g1ea22783c79_3_6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53" name="Google Shape;53;g1ea22783c79_3_6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EDEDED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1ea22783c79_3_50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Open Sans"/>
              <a:buNone/>
              <a:defRPr sz="37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g1ea22783c79_3_50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marR="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BA45"/>
              </a:buClr>
              <a:buSzPts val="2400"/>
              <a:buFont typeface="Open Sans"/>
              <a:buChar char="●"/>
              <a:defRPr sz="240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49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BA45"/>
              </a:buClr>
              <a:buSzPts val="1900"/>
              <a:buFont typeface="Open Sans"/>
              <a:buChar char="○"/>
              <a:defRPr sz="190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9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BA45"/>
              </a:buClr>
              <a:buSzPts val="1900"/>
              <a:buFont typeface="Open Sans"/>
              <a:buChar char="■"/>
              <a:defRPr sz="190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49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BA45"/>
              </a:buClr>
              <a:buSzPts val="1900"/>
              <a:buFont typeface="Open Sans"/>
              <a:buChar char="●"/>
              <a:defRPr sz="190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49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BA45"/>
              </a:buClr>
              <a:buSzPts val="1900"/>
              <a:buFont typeface="Open Sans"/>
              <a:buChar char="○"/>
              <a:defRPr sz="190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49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BA45"/>
              </a:buClr>
              <a:buSzPts val="1900"/>
              <a:buFont typeface="Open Sans"/>
              <a:buChar char="■"/>
              <a:defRPr sz="190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49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BA45"/>
              </a:buClr>
              <a:buSzPts val="1900"/>
              <a:buFont typeface="Open Sans"/>
              <a:buChar char="●"/>
              <a:defRPr sz="190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49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BA45"/>
              </a:buClr>
              <a:buSzPts val="1900"/>
              <a:buFont typeface="Open Sans"/>
              <a:buChar char="○"/>
              <a:defRPr sz="190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49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BA45"/>
              </a:buClr>
              <a:buSzPts val="1900"/>
              <a:buFont typeface="Open Sans"/>
              <a:buChar char="■"/>
              <a:defRPr sz="190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2" name="Google Shape;12;g1ea22783c79_3_5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g31c1215d96f_1_241"/>
          <p:cNvPicPr preferRelativeResize="0"/>
          <p:nvPr/>
        </p:nvPicPr>
        <p:blipFill rotWithShape="1">
          <a:blip r:embed="rId3">
            <a:alphaModFix/>
          </a:blip>
          <a:srcRect l="2642" r="2633"/>
          <a:stretch/>
        </p:blipFill>
        <p:spPr>
          <a:xfrm>
            <a:off x="2431775" y="0"/>
            <a:ext cx="97605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0" name="Google Shape;90;g31c1215d96f_1_241"/>
          <p:cNvGrpSpPr/>
          <p:nvPr/>
        </p:nvGrpSpPr>
        <p:grpSpPr>
          <a:xfrm>
            <a:off x="1356263" y="2323650"/>
            <a:ext cx="5388900" cy="2210700"/>
            <a:chOff x="1356263" y="2323650"/>
            <a:chExt cx="5388900" cy="2210700"/>
          </a:xfrm>
        </p:grpSpPr>
        <p:sp>
          <p:nvSpPr>
            <p:cNvPr id="91" name="Google Shape;91;g31c1215d96f_1_241"/>
            <p:cNvSpPr/>
            <p:nvPr/>
          </p:nvSpPr>
          <p:spPr>
            <a:xfrm>
              <a:off x="1356263" y="2323650"/>
              <a:ext cx="5388900" cy="2210700"/>
            </a:xfrm>
            <a:prstGeom prst="roundRect">
              <a:avLst>
                <a:gd name="adj" fmla="val 5263"/>
              </a:avLst>
            </a:prstGeom>
            <a:solidFill>
              <a:srgbClr val="EDEDED"/>
            </a:solidFill>
            <a:ln>
              <a:noFill/>
            </a:ln>
            <a:effectLst>
              <a:outerShdw blurRad="142875" dist="19050" dir="5400000" algn="bl" rotWithShape="0">
                <a:srgbClr val="000000">
                  <a:alpha val="3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g31c1215d96f_1_241"/>
            <p:cNvSpPr/>
            <p:nvPr/>
          </p:nvSpPr>
          <p:spPr>
            <a:xfrm>
              <a:off x="1356263" y="2323650"/>
              <a:ext cx="459300" cy="2210700"/>
            </a:xfrm>
            <a:prstGeom prst="roundRect">
              <a:avLst>
                <a:gd name="adj" fmla="val 24091"/>
              </a:avLst>
            </a:prstGeom>
            <a:gradFill>
              <a:gsLst>
                <a:gs pos="0">
                  <a:srgbClr val="FFBA45"/>
                </a:gs>
                <a:gs pos="100000">
                  <a:srgbClr val="6B1C5C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g31c1215d96f_1_241"/>
            <p:cNvSpPr/>
            <p:nvPr/>
          </p:nvSpPr>
          <p:spPr>
            <a:xfrm>
              <a:off x="1611913" y="2323650"/>
              <a:ext cx="203700" cy="2210700"/>
            </a:xfrm>
            <a:prstGeom prst="rect">
              <a:avLst/>
            </a:prstGeom>
            <a:gradFill>
              <a:gsLst>
                <a:gs pos="0">
                  <a:srgbClr val="FFBA45"/>
                </a:gs>
                <a:gs pos="100000">
                  <a:srgbClr val="6B1C5C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94" name="Google Shape;94;g31c1215d96f_1_24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25538" y="2583100"/>
            <a:ext cx="3059594" cy="584128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g31c1215d96f_1_241"/>
          <p:cNvSpPr txBox="1">
            <a:spLocks noGrp="1"/>
          </p:cNvSpPr>
          <p:nvPr>
            <p:ph type="title" idx="4294967295"/>
          </p:nvPr>
        </p:nvSpPr>
        <p:spPr>
          <a:xfrm>
            <a:off x="2431775" y="3320600"/>
            <a:ext cx="36969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500" dirty="0" smtClean="0">
                <a:latin typeface="Open Sans"/>
                <a:ea typeface="Open Sans"/>
                <a:cs typeface="Open Sans"/>
                <a:sym typeface="Open Sans"/>
              </a:rPr>
              <a:t>Arquitetura de infra e instalação do </a:t>
            </a:r>
            <a:r>
              <a:rPr lang="pt-BR" sz="2500" dirty="0" err="1" smtClean="0">
                <a:latin typeface="Open Sans"/>
                <a:ea typeface="Open Sans"/>
                <a:cs typeface="Open Sans"/>
                <a:sym typeface="Open Sans"/>
              </a:rPr>
              <a:t>LumisXP</a:t>
            </a:r>
            <a:endParaRPr sz="2500" dirty="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Arquitetura de infra do </a:t>
            </a:r>
            <a:r>
              <a:rPr lang="pt-BR" dirty="0" err="1" smtClean="0"/>
              <a:t>LumisXP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8709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Arquitetura de infra do </a:t>
            </a:r>
            <a:r>
              <a:rPr lang="pt-BR" dirty="0" err="1"/>
              <a:t>LumisXP</a:t>
            </a:r>
            <a:endParaRPr lang="pt-BR" dirty="0"/>
          </a:p>
        </p:txBody>
      </p:sp>
      <p:sp>
        <p:nvSpPr>
          <p:cNvPr id="5" name="Cubo 4">
            <a:extLst>
              <a:ext uri="{FF2B5EF4-FFF2-40B4-BE49-F238E27FC236}">
                <a16:creationId xmlns:a16="http://schemas.microsoft.com/office/drawing/2014/main" id="{00448246-FF53-4E15-BA7F-04A29BF9C77F}"/>
              </a:ext>
            </a:extLst>
          </p:cNvPr>
          <p:cNvSpPr/>
          <p:nvPr/>
        </p:nvSpPr>
        <p:spPr>
          <a:xfrm>
            <a:off x="2448984" y="3251200"/>
            <a:ext cx="1261533" cy="1325563"/>
          </a:xfrm>
          <a:prstGeom prst="cube">
            <a:avLst>
              <a:gd name="adj" fmla="val 90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err="1">
                <a:solidFill>
                  <a:schemeClr val="tx2"/>
                </a:solidFill>
              </a:rPr>
              <a:t>Load</a:t>
            </a:r>
            <a:r>
              <a:rPr lang="pt-BR" dirty="0">
                <a:solidFill>
                  <a:schemeClr val="tx2"/>
                </a:solidFill>
              </a:rPr>
              <a:t> </a:t>
            </a:r>
            <a:r>
              <a:rPr lang="pt-BR" dirty="0" err="1">
                <a:solidFill>
                  <a:schemeClr val="tx2"/>
                </a:solidFill>
              </a:rPr>
              <a:t>Balancer</a:t>
            </a:r>
            <a:endParaRPr lang="pt-BR" dirty="0">
              <a:solidFill>
                <a:schemeClr val="tx2"/>
              </a:solidFill>
            </a:endParaRPr>
          </a:p>
        </p:txBody>
      </p:sp>
      <p:sp>
        <p:nvSpPr>
          <p:cNvPr id="6" name="Cubo 5">
            <a:extLst>
              <a:ext uri="{FF2B5EF4-FFF2-40B4-BE49-F238E27FC236}">
                <a16:creationId xmlns:a16="http://schemas.microsoft.com/office/drawing/2014/main" id="{E407D70E-8517-416C-B193-4296D1007971}"/>
              </a:ext>
            </a:extLst>
          </p:cNvPr>
          <p:cNvSpPr/>
          <p:nvPr/>
        </p:nvSpPr>
        <p:spPr>
          <a:xfrm>
            <a:off x="4737101" y="2191014"/>
            <a:ext cx="1490133" cy="3193786"/>
          </a:xfrm>
          <a:prstGeom prst="cube">
            <a:avLst>
              <a:gd name="adj" fmla="val 90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Cubo 6">
            <a:extLst>
              <a:ext uri="{FF2B5EF4-FFF2-40B4-BE49-F238E27FC236}">
                <a16:creationId xmlns:a16="http://schemas.microsoft.com/office/drawing/2014/main" id="{7370C53E-D3CC-4B1B-862E-47775ED7DDBD}"/>
              </a:ext>
            </a:extLst>
          </p:cNvPr>
          <p:cNvSpPr/>
          <p:nvPr/>
        </p:nvSpPr>
        <p:spPr>
          <a:xfrm>
            <a:off x="4813300" y="2387600"/>
            <a:ext cx="1185334" cy="753533"/>
          </a:xfrm>
          <a:prstGeom prst="cube">
            <a:avLst>
              <a:gd name="adj" fmla="val 13764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Web Server 1</a:t>
            </a:r>
          </a:p>
        </p:txBody>
      </p:sp>
      <p:sp>
        <p:nvSpPr>
          <p:cNvPr id="8" name="Cubo 7">
            <a:extLst>
              <a:ext uri="{FF2B5EF4-FFF2-40B4-BE49-F238E27FC236}">
                <a16:creationId xmlns:a16="http://schemas.microsoft.com/office/drawing/2014/main" id="{64C58E52-1F13-40F6-8F01-CD54E4935619}"/>
              </a:ext>
            </a:extLst>
          </p:cNvPr>
          <p:cNvSpPr/>
          <p:nvPr/>
        </p:nvSpPr>
        <p:spPr>
          <a:xfrm>
            <a:off x="4813300" y="3251200"/>
            <a:ext cx="1185334" cy="753533"/>
          </a:xfrm>
          <a:prstGeom prst="cube">
            <a:avLst>
              <a:gd name="adj" fmla="val 13764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Web Server 2</a:t>
            </a:r>
          </a:p>
        </p:txBody>
      </p:sp>
      <p:sp>
        <p:nvSpPr>
          <p:cNvPr id="9" name="Cubo 8">
            <a:extLst>
              <a:ext uri="{FF2B5EF4-FFF2-40B4-BE49-F238E27FC236}">
                <a16:creationId xmlns:a16="http://schemas.microsoft.com/office/drawing/2014/main" id="{A21B6EC0-33E7-4266-A635-5339E4E894C2}"/>
              </a:ext>
            </a:extLst>
          </p:cNvPr>
          <p:cNvSpPr/>
          <p:nvPr/>
        </p:nvSpPr>
        <p:spPr>
          <a:xfrm>
            <a:off x="4813300" y="4478867"/>
            <a:ext cx="1185334" cy="753533"/>
          </a:xfrm>
          <a:prstGeom prst="cube">
            <a:avLst>
              <a:gd name="adj" fmla="val 13764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Web Server n</a:t>
            </a:r>
          </a:p>
        </p:txBody>
      </p:sp>
      <p:sp>
        <p:nvSpPr>
          <p:cNvPr id="10" name="Cubo 9">
            <a:extLst>
              <a:ext uri="{FF2B5EF4-FFF2-40B4-BE49-F238E27FC236}">
                <a16:creationId xmlns:a16="http://schemas.microsoft.com/office/drawing/2014/main" id="{1CC22CBA-6CB2-430B-A3BF-6033BFF79EA8}"/>
              </a:ext>
            </a:extLst>
          </p:cNvPr>
          <p:cNvSpPr/>
          <p:nvPr/>
        </p:nvSpPr>
        <p:spPr>
          <a:xfrm>
            <a:off x="7228420" y="2191014"/>
            <a:ext cx="1490133" cy="3193786"/>
          </a:xfrm>
          <a:prstGeom prst="cube">
            <a:avLst>
              <a:gd name="adj" fmla="val 90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1" name="Cubo 10">
            <a:extLst>
              <a:ext uri="{FF2B5EF4-FFF2-40B4-BE49-F238E27FC236}">
                <a16:creationId xmlns:a16="http://schemas.microsoft.com/office/drawing/2014/main" id="{A1E2B94A-DDBB-4BF2-8DF4-2A6E4C7B7BB8}"/>
              </a:ext>
            </a:extLst>
          </p:cNvPr>
          <p:cNvSpPr/>
          <p:nvPr/>
        </p:nvSpPr>
        <p:spPr>
          <a:xfrm>
            <a:off x="7304619" y="2387600"/>
            <a:ext cx="1185334" cy="753533"/>
          </a:xfrm>
          <a:prstGeom prst="cube">
            <a:avLst>
              <a:gd name="adj" fmla="val 13764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App Server 1</a:t>
            </a:r>
          </a:p>
        </p:txBody>
      </p:sp>
      <p:sp>
        <p:nvSpPr>
          <p:cNvPr id="12" name="Cubo 11">
            <a:extLst>
              <a:ext uri="{FF2B5EF4-FFF2-40B4-BE49-F238E27FC236}">
                <a16:creationId xmlns:a16="http://schemas.microsoft.com/office/drawing/2014/main" id="{A8356F67-4D72-49C3-A8E9-B9D2C3BE1061}"/>
              </a:ext>
            </a:extLst>
          </p:cNvPr>
          <p:cNvSpPr/>
          <p:nvPr/>
        </p:nvSpPr>
        <p:spPr>
          <a:xfrm>
            <a:off x="7304619" y="3251200"/>
            <a:ext cx="1185334" cy="753533"/>
          </a:xfrm>
          <a:prstGeom prst="cube">
            <a:avLst>
              <a:gd name="adj" fmla="val 13764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App Server 2</a:t>
            </a:r>
          </a:p>
        </p:txBody>
      </p:sp>
      <p:sp>
        <p:nvSpPr>
          <p:cNvPr id="13" name="Cubo 12">
            <a:extLst>
              <a:ext uri="{FF2B5EF4-FFF2-40B4-BE49-F238E27FC236}">
                <a16:creationId xmlns:a16="http://schemas.microsoft.com/office/drawing/2014/main" id="{C8972AF0-F6FF-436E-BB2D-B0956805B92C}"/>
              </a:ext>
            </a:extLst>
          </p:cNvPr>
          <p:cNvSpPr/>
          <p:nvPr/>
        </p:nvSpPr>
        <p:spPr>
          <a:xfrm>
            <a:off x="7304619" y="4478867"/>
            <a:ext cx="1185334" cy="753533"/>
          </a:xfrm>
          <a:prstGeom prst="cube">
            <a:avLst>
              <a:gd name="adj" fmla="val 13764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App Server n</a:t>
            </a:r>
          </a:p>
        </p:txBody>
      </p:sp>
      <p:sp>
        <p:nvSpPr>
          <p:cNvPr id="14" name="Cubo 13">
            <a:extLst>
              <a:ext uri="{FF2B5EF4-FFF2-40B4-BE49-F238E27FC236}">
                <a16:creationId xmlns:a16="http://schemas.microsoft.com/office/drawing/2014/main" id="{FBAB6E6C-985C-430C-BECB-AE87C863231B}"/>
              </a:ext>
            </a:extLst>
          </p:cNvPr>
          <p:cNvSpPr/>
          <p:nvPr/>
        </p:nvSpPr>
        <p:spPr>
          <a:xfrm>
            <a:off x="160867" y="3251200"/>
            <a:ext cx="1261533" cy="1325563"/>
          </a:xfrm>
          <a:prstGeom prst="cube">
            <a:avLst>
              <a:gd name="adj" fmla="val 90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err="1">
                <a:solidFill>
                  <a:schemeClr val="tx2"/>
                </a:solidFill>
              </a:rPr>
              <a:t>Client</a:t>
            </a:r>
            <a:endParaRPr lang="pt-BR" dirty="0">
              <a:solidFill>
                <a:schemeClr val="tx2"/>
              </a:solidFill>
            </a:endParaRPr>
          </a:p>
        </p:txBody>
      </p:sp>
      <p:sp>
        <p:nvSpPr>
          <p:cNvPr id="15" name="Cubo 14">
            <a:extLst>
              <a:ext uri="{FF2B5EF4-FFF2-40B4-BE49-F238E27FC236}">
                <a16:creationId xmlns:a16="http://schemas.microsoft.com/office/drawing/2014/main" id="{28FE3A02-7325-459B-9376-9DA86A65FA74}"/>
              </a:ext>
            </a:extLst>
          </p:cNvPr>
          <p:cNvSpPr/>
          <p:nvPr/>
        </p:nvSpPr>
        <p:spPr>
          <a:xfrm>
            <a:off x="10282767" y="2191014"/>
            <a:ext cx="1604433" cy="1325563"/>
          </a:xfrm>
          <a:prstGeom prst="cube">
            <a:avLst>
              <a:gd name="adj" fmla="val 90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2"/>
                </a:solidFill>
              </a:rPr>
              <a:t>Banco de dados</a:t>
            </a:r>
          </a:p>
        </p:txBody>
      </p:sp>
      <p:sp>
        <p:nvSpPr>
          <p:cNvPr id="16" name="Cubo 15">
            <a:extLst>
              <a:ext uri="{FF2B5EF4-FFF2-40B4-BE49-F238E27FC236}">
                <a16:creationId xmlns:a16="http://schemas.microsoft.com/office/drawing/2014/main" id="{2FE9B157-3103-41CB-A8C2-3F63A524A8F7}"/>
              </a:ext>
            </a:extLst>
          </p:cNvPr>
          <p:cNvSpPr/>
          <p:nvPr/>
        </p:nvSpPr>
        <p:spPr>
          <a:xfrm>
            <a:off x="10282767" y="3901281"/>
            <a:ext cx="1604433" cy="1325563"/>
          </a:xfrm>
          <a:prstGeom prst="cube">
            <a:avLst>
              <a:gd name="adj" fmla="val 90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2"/>
                </a:solidFill>
              </a:rPr>
              <a:t>Repositório Big data</a:t>
            </a:r>
          </a:p>
        </p:txBody>
      </p:sp>
      <p:sp>
        <p:nvSpPr>
          <p:cNvPr id="17" name="Seta: da Esquerda para a Direita 27">
            <a:extLst>
              <a:ext uri="{FF2B5EF4-FFF2-40B4-BE49-F238E27FC236}">
                <a16:creationId xmlns:a16="http://schemas.microsoft.com/office/drawing/2014/main" id="{AFEB2E92-BD40-4DFA-85C0-575A25584D4B}"/>
              </a:ext>
            </a:extLst>
          </p:cNvPr>
          <p:cNvSpPr/>
          <p:nvPr/>
        </p:nvSpPr>
        <p:spPr>
          <a:xfrm>
            <a:off x="1320800" y="3682801"/>
            <a:ext cx="1128184" cy="462360"/>
          </a:xfrm>
          <a:prstGeom prst="left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Seta: da Esquerda para a Direita 28">
            <a:extLst>
              <a:ext uri="{FF2B5EF4-FFF2-40B4-BE49-F238E27FC236}">
                <a16:creationId xmlns:a16="http://schemas.microsoft.com/office/drawing/2014/main" id="{189068F9-295A-45DF-8707-8ED28FCCDFB8}"/>
              </a:ext>
            </a:extLst>
          </p:cNvPr>
          <p:cNvSpPr/>
          <p:nvPr/>
        </p:nvSpPr>
        <p:spPr>
          <a:xfrm>
            <a:off x="3608917" y="3682801"/>
            <a:ext cx="1128184" cy="462360"/>
          </a:xfrm>
          <a:prstGeom prst="left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Seta: da Esquerda para a Direita 29">
            <a:extLst>
              <a:ext uri="{FF2B5EF4-FFF2-40B4-BE49-F238E27FC236}">
                <a16:creationId xmlns:a16="http://schemas.microsoft.com/office/drawing/2014/main" id="{36844E9E-7950-460C-BA67-0C3098419770}"/>
              </a:ext>
            </a:extLst>
          </p:cNvPr>
          <p:cNvSpPr/>
          <p:nvPr/>
        </p:nvSpPr>
        <p:spPr>
          <a:xfrm>
            <a:off x="6193368" y="3627966"/>
            <a:ext cx="1030816" cy="462360"/>
          </a:xfrm>
          <a:prstGeom prst="left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Seta: da Esquerda para a Direita 30">
            <a:extLst>
              <a:ext uri="{FF2B5EF4-FFF2-40B4-BE49-F238E27FC236}">
                <a16:creationId xmlns:a16="http://schemas.microsoft.com/office/drawing/2014/main" id="{91D95619-1D48-44AD-ACFE-16CDC569B6BA}"/>
              </a:ext>
            </a:extLst>
          </p:cNvPr>
          <p:cNvSpPr/>
          <p:nvPr/>
        </p:nvSpPr>
        <p:spPr>
          <a:xfrm>
            <a:off x="8655053" y="2641245"/>
            <a:ext cx="1627714" cy="462360"/>
          </a:xfrm>
          <a:prstGeom prst="left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Seta: da Esquerda para a Direita 31">
            <a:extLst>
              <a:ext uri="{FF2B5EF4-FFF2-40B4-BE49-F238E27FC236}">
                <a16:creationId xmlns:a16="http://schemas.microsoft.com/office/drawing/2014/main" id="{53D7A7C8-32E6-4E1C-ADB4-D79445696FD0}"/>
              </a:ext>
            </a:extLst>
          </p:cNvPr>
          <p:cNvSpPr/>
          <p:nvPr/>
        </p:nvSpPr>
        <p:spPr>
          <a:xfrm>
            <a:off x="8655053" y="4345583"/>
            <a:ext cx="1627713" cy="462360"/>
          </a:xfrm>
          <a:prstGeom prst="left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Texto Explicativo: Linha Dobrada 32">
            <a:extLst>
              <a:ext uri="{FF2B5EF4-FFF2-40B4-BE49-F238E27FC236}">
                <a16:creationId xmlns:a16="http://schemas.microsoft.com/office/drawing/2014/main" id="{FD42A674-6CDA-4C23-AA15-6DFD2D524128}"/>
              </a:ext>
            </a:extLst>
          </p:cNvPr>
          <p:cNvSpPr/>
          <p:nvPr/>
        </p:nvSpPr>
        <p:spPr>
          <a:xfrm flipH="1">
            <a:off x="508590" y="4807942"/>
            <a:ext cx="1687678" cy="1532052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14504"/>
              <a:gd name="adj6" fmla="val -49199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Distribui as requisições entre os web servers</a:t>
            </a:r>
          </a:p>
        </p:txBody>
      </p:sp>
      <p:sp>
        <p:nvSpPr>
          <p:cNvPr id="23" name="Texto Explicativo: Linha Dobrada 33">
            <a:extLst>
              <a:ext uri="{FF2B5EF4-FFF2-40B4-BE49-F238E27FC236}">
                <a16:creationId xmlns:a16="http://schemas.microsoft.com/office/drawing/2014/main" id="{E02084AE-8AFE-4996-9F69-691336276402}"/>
              </a:ext>
            </a:extLst>
          </p:cNvPr>
          <p:cNvSpPr/>
          <p:nvPr/>
        </p:nvSpPr>
        <p:spPr>
          <a:xfrm flipH="1">
            <a:off x="468333" y="5039121"/>
            <a:ext cx="2820445" cy="1729148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14504"/>
              <a:gd name="adj6" fmla="val -49199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Servem conteúdos estáticos (incluindo páginas em cache) e encaminham requisições dinâmicas para os App Servers</a:t>
            </a:r>
          </a:p>
        </p:txBody>
      </p:sp>
      <p:sp>
        <p:nvSpPr>
          <p:cNvPr id="24" name="Texto Explicativo: Linha Dobrada 34">
            <a:extLst>
              <a:ext uri="{FF2B5EF4-FFF2-40B4-BE49-F238E27FC236}">
                <a16:creationId xmlns:a16="http://schemas.microsoft.com/office/drawing/2014/main" id="{B9A0DF7C-4A36-4B18-8821-7F976799E940}"/>
              </a:ext>
            </a:extLst>
          </p:cNvPr>
          <p:cNvSpPr/>
          <p:nvPr/>
        </p:nvSpPr>
        <p:spPr>
          <a:xfrm>
            <a:off x="8489953" y="114421"/>
            <a:ext cx="3386143" cy="1729148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19463"/>
              <a:gd name="adj6" fmla="val -19366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Tratam lógicas de negócio (</a:t>
            </a:r>
            <a:r>
              <a:rPr lang="pt-BR" dirty="0" err="1"/>
              <a:t>ex</a:t>
            </a:r>
            <a:r>
              <a:rPr lang="pt-BR" dirty="0"/>
              <a:t>: autenticação e autorização) e geram respostas às requisições.</a:t>
            </a:r>
          </a:p>
        </p:txBody>
      </p:sp>
      <p:sp>
        <p:nvSpPr>
          <p:cNvPr id="25" name="Texto Explicativo: Linha Dobrada 35">
            <a:extLst>
              <a:ext uri="{FF2B5EF4-FFF2-40B4-BE49-F238E27FC236}">
                <a16:creationId xmlns:a16="http://schemas.microsoft.com/office/drawing/2014/main" id="{7375DF8C-868A-4BB2-BD32-004DEE6177BE}"/>
              </a:ext>
            </a:extLst>
          </p:cNvPr>
          <p:cNvSpPr/>
          <p:nvPr/>
        </p:nvSpPr>
        <p:spPr>
          <a:xfrm flipH="1">
            <a:off x="6829944" y="166389"/>
            <a:ext cx="2820445" cy="1729148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17952"/>
              <a:gd name="adj6" fmla="val -47346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Armazenam dados utilizados pela plataforma, incluindo o conteúdo.</a:t>
            </a:r>
          </a:p>
        </p:txBody>
      </p:sp>
      <p:sp>
        <p:nvSpPr>
          <p:cNvPr id="26" name="Texto Explicativo: Linha Dobrada 36">
            <a:extLst>
              <a:ext uri="{FF2B5EF4-FFF2-40B4-BE49-F238E27FC236}">
                <a16:creationId xmlns:a16="http://schemas.microsoft.com/office/drawing/2014/main" id="{EA420CC3-378F-4A67-A3D5-5A7C04FC5AD6}"/>
              </a:ext>
            </a:extLst>
          </p:cNvPr>
          <p:cNvSpPr/>
          <p:nvPr/>
        </p:nvSpPr>
        <p:spPr>
          <a:xfrm flipH="1">
            <a:off x="5721529" y="4746171"/>
            <a:ext cx="3173747" cy="1993126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7596"/>
              <a:gd name="adj6" fmla="val -4312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Utilizado para armazenamento de conteúdos de forma estruturada para a busca e de estruturas auxiliares de gestão de experiências de usuários.</a:t>
            </a:r>
          </a:p>
        </p:txBody>
      </p:sp>
    </p:spTree>
    <p:extLst>
      <p:ext uri="{BB962C8B-B14F-4D97-AF65-F5344CB8AC3E}">
        <p14:creationId xmlns:p14="http://schemas.microsoft.com/office/powerpoint/2010/main" val="3210602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Ambiente de desenvolvimento</a:t>
            </a:r>
          </a:p>
        </p:txBody>
      </p:sp>
    </p:spTree>
    <p:extLst>
      <p:ext uri="{BB962C8B-B14F-4D97-AF65-F5344CB8AC3E}">
        <p14:creationId xmlns:p14="http://schemas.microsoft.com/office/powerpoint/2010/main" val="3273923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Ambiente de desenvolvimento</a:t>
            </a:r>
            <a:endParaRPr lang="pt-BR" dirty="0"/>
          </a:p>
        </p:txBody>
      </p:sp>
      <p:sp>
        <p:nvSpPr>
          <p:cNvPr id="5" name="LB">
            <a:extLst>
              <a:ext uri="{FF2B5EF4-FFF2-40B4-BE49-F238E27FC236}">
                <a16:creationId xmlns:a16="http://schemas.microsoft.com/office/drawing/2014/main" id="{00448246-FF53-4E15-BA7F-04A29BF9C77F}"/>
              </a:ext>
            </a:extLst>
          </p:cNvPr>
          <p:cNvSpPr/>
          <p:nvPr/>
        </p:nvSpPr>
        <p:spPr>
          <a:xfrm>
            <a:off x="2448984" y="3251200"/>
            <a:ext cx="1261533" cy="1325563"/>
          </a:xfrm>
          <a:prstGeom prst="cube">
            <a:avLst>
              <a:gd name="adj" fmla="val 90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err="1">
                <a:solidFill>
                  <a:schemeClr val="tx2"/>
                </a:solidFill>
              </a:rPr>
              <a:t>Load</a:t>
            </a:r>
            <a:r>
              <a:rPr lang="pt-BR" dirty="0">
                <a:solidFill>
                  <a:schemeClr val="tx2"/>
                </a:solidFill>
              </a:rPr>
              <a:t> </a:t>
            </a:r>
            <a:r>
              <a:rPr lang="pt-BR" dirty="0" err="1">
                <a:solidFill>
                  <a:schemeClr val="tx2"/>
                </a:solidFill>
              </a:rPr>
              <a:t>Balancer</a:t>
            </a:r>
            <a:endParaRPr lang="pt-BR" dirty="0">
              <a:solidFill>
                <a:schemeClr val="tx2"/>
              </a:solidFill>
            </a:endParaRPr>
          </a:p>
        </p:txBody>
      </p:sp>
      <p:sp>
        <p:nvSpPr>
          <p:cNvPr id="6" name="WS holder">
            <a:extLst>
              <a:ext uri="{FF2B5EF4-FFF2-40B4-BE49-F238E27FC236}">
                <a16:creationId xmlns:a16="http://schemas.microsoft.com/office/drawing/2014/main" id="{E407D70E-8517-416C-B193-4296D1007971}"/>
              </a:ext>
            </a:extLst>
          </p:cNvPr>
          <p:cNvSpPr/>
          <p:nvPr/>
        </p:nvSpPr>
        <p:spPr>
          <a:xfrm>
            <a:off x="4737101" y="2191014"/>
            <a:ext cx="1490133" cy="3193786"/>
          </a:xfrm>
          <a:prstGeom prst="cube">
            <a:avLst>
              <a:gd name="adj" fmla="val 90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WS 1">
            <a:extLst>
              <a:ext uri="{FF2B5EF4-FFF2-40B4-BE49-F238E27FC236}">
                <a16:creationId xmlns:a16="http://schemas.microsoft.com/office/drawing/2014/main" id="{7370C53E-D3CC-4B1B-862E-47775ED7DDBD}"/>
              </a:ext>
            </a:extLst>
          </p:cNvPr>
          <p:cNvSpPr/>
          <p:nvPr/>
        </p:nvSpPr>
        <p:spPr>
          <a:xfrm>
            <a:off x="4813300" y="2387600"/>
            <a:ext cx="1185334" cy="753533"/>
          </a:xfrm>
          <a:prstGeom prst="cube">
            <a:avLst>
              <a:gd name="adj" fmla="val 13764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Web Server 1</a:t>
            </a:r>
          </a:p>
        </p:txBody>
      </p:sp>
      <p:sp>
        <p:nvSpPr>
          <p:cNvPr id="8" name="WS 2">
            <a:extLst>
              <a:ext uri="{FF2B5EF4-FFF2-40B4-BE49-F238E27FC236}">
                <a16:creationId xmlns:a16="http://schemas.microsoft.com/office/drawing/2014/main" id="{64C58E52-1F13-40F6-8F01-CD54E4935619}"/>
              </a:ext>
            </a:extLst>
          </p:cNvPr>
          <p:cNvSpPr/>
          <p:nvPr/>
        </p:nvSpPr>
        <p:spPr>
          <a:xfrm>
            <a:off x="4813300" y="3251200"/>
            <a:ext cx="1185334" cy="753533"/>
          </a:xfrm>
          <a:prstGeom prst="cube">
            <a:avLst>
              <a:gd name="adj" fmla="val 13764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Web Server 2</a:t>
            </a:r>
          </a:p>
        </p:txBody>
      </p:sp>
      <p:sp>
        <p:nvSpPr>
          <p:cNvPr id="9" name="WS n">
            <a:extLst>
              <a:ext uri="{FF2B5EF4-FFF2-40B4-BE49-F238E27FC236}">
                <a16:creationId xmlns:a16="http://schemas.microsoft.com/office/drawing/2014/main" id="{A21B6EC0-33E7-4266-A635-5339E4E894C2}"/>
              </a:ext>
            </a:extLst>
          </p:cNvPr>
          <p:cNvSpPr/>
          <p:nvPr/>
        </p:nvSpPr>
        <p:spPr>
          <a:xfrm>
            <a:off x="4813300" y="4478867"/>
            <a:ext cx="1185334" cy="753533"/>
          </a:xfrm>
          <a:prstGeom prst="cube">
            <a:avLst>
              <a:gd name="adj" fmla="val 13764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Web Server n</a:t>
            </a:r>
          </a:p>
        </p:txBody>
      </p:sp>
      <p:sp>
        <p:nvSpPr>
          <p:cNvPr id="10" name="AS Holder">
            <a:extLst>
              <a:ext uri="{FF2B5EF4-FFF2-40B4-BE49-F238E27FC236}">
                <a16:creationId xmlns:a16="http://schemas.microsoft.com/office/drawing/2014/main" id="{1CC22CBA-6CB2-430B-A3BF-6033BFF79EA8}"/>
              </a:ext>
            </a:extLst>
          </p:cNvPr>
          <p:cNvSpPr/>
          <p:nvPr/>
        </p:nvSpPr>
        <p:spPr>
          <a:xfrm>
            <a:off x="7228420" y="2191014"/>
            <a:ext cx="1490133" cy="3193786"/>
          </a:xfrm>
          <a:prstGeom prst="cube">
            <a:avLst>
              <a:gd name="adj" fmla="val 90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1" name="AS1">
            <a:extLst>
              <a:ext uri="{FF2B5EF4-FFF2-40B4-BE49-F238E27FC236}">
                <a16:creationId xmlns:a16="http://schemas.microsoft.com/office/drawing/2014/main" id="{A1E2B94A-DDBB-4BF2-8DF4-2A6E4C7B7BB8}"/>
              </a:ext>
            </a:extLst>
          </p:cNvPr>
          <p:cNvSpPr/>
          <p:nvPr/>
        </p:nvSpPr>
        <p:spPr>
          <a:xfrm>
            <a:off x="7304619" y="2387600"/>
            <a:ext cx="1185334" cy="753533"/>
          </a:xfrm>
          <a:prstGeom prst="cube">
            <a:avLst>
              <a:gd name="adj" fmla="val 13764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App Server 1</a:t>
            </a:r>
          </a:p>
        </p:txBody>
      </p:sp>
      <p:sp>
        <p:nvSpPr>
          <p:cNvPr id="12" name="AS2">
            <a:extLst>
              <a:ext uri="{FF2B5EF4-FFF2-40B4-BE49-F238E27FC236}">
                <a16:creationId xmlns:a16="http://schemas.microsoft.com/office/drawing/2014/main" id="{A8356F67-4D72-49C3-A8E9-B9D2C3BE1061}"/>
              </a:ext>
            </a:extLst>
          </p:cNvPr>
          <p:cNvSpPr/>
          <p:nvPr/>
        </p:nvSpPr>
        <p:spPr>
          <a:xfrm>
            <a:off x="7304619" y="3251200"/>
            <a:ext cx="1185334" cy="753533"/>
          </a:xfrm>
          <a:prstGeom prst="cube">
            <a:avLst>
              <a:gd name="adj" fmla="val 13764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App Server 2</a:t>
            </a:r>
          </a:p>
        </p:txBody>
      </p:sp>
      <p:sp>
        <p:nvSpPr>
          <p:cNvPr id="13" name="ASN">
            <a:extLst>
              <a:ext uri="{FF2B5EF4-FFF2-40B4-BE49-F238E27FC236}">
                <a16:creationId xmlns:a16="http://schemas.microsoft.com/office/drawing/2014/main" id="{C8972AF0-F6FF-436E-BB2D-B0956805B92C}"/>
              </a:ext>
            </a:extLst>
          </p:cNvPr>
          <p:cNvSpPr/>
          <p:nvPr/>
        </p:nvSpPr>
        <p:spPr>
          <a:xfrm>
            <a:off x="7304619" y="4478867"/>
            <a:ext cx="1185334" cy="753533"/>
          </a:xfrm>
          <a:prstGeom prst="cube">
            <a:avLst>
              <a:gd name="adj" fmla="val 13764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App Server n</a:t>
            </a:r>
          </a:p>
        </p:txBody>
      </p:sp>
      <p:sp>
        <p:nvSpPr>
          <p:cNvPr id="14" name="Client">
            <a:extLst>
              <a:ext uri="{FF2B5EF4-FFF2-40B4-BE49-F238E27FC236}">
                <a16:creationId xmlns:a16="http://schemas.microsoft.com/office/drawing/2014/main" id="{FBAB6E6C-985C-430C-BECB-AE87C863231B}"/>
              </a:ext>
            </a:extLst>
          </p:cNvPr>
          <p:cNvSpPr/>
          <p:nvPr/>
        </p:nvSpPr>
        <p:spPr>
          <a:xfrm>
            <a:off x="160867" y="3251200"/>
            <a:ext cx="1261533" cy="1325563"/>
          </a:xfrm>
          <a:prstGeom prst="cube">
            <a:avLst>
              <a:gd name="adj" fmla="val 90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err="1">
                <a:solidFill>
                  <a:schemeClr val="tx2"/>
                </a:solidFill>
              </a:rPr>
              <a:t>Client</a:t>
            </a:r>
            <a:endParaRPr lang="pt-BR" dirty="0">
              <a:solidFill>
                <a:schemeClr val="tx2"/>
              </a:solidFill>
            </a:endParaRPr>
          </a:p>
        </p:txBody>
      </p:sp>
      <p:sp>
        <p:nvSpPr>
          <p:cNvPr id="15" name="Banco de dados">
            <a:extLst>
              <a:ext uri="{FF2B5EF4-FFF2-40B4-BE49-F238E27FC236}">
                <a16:creationId xmlns:a16="http://schemas.microsoft.com/office/drawing/2014/main" id="{28FE3A02-7325-459B-9376-9DA86A65FA74}"/>
              </a:ext>
            </a:extLst>
          </p:cNvPr>
          <p:cNvSpPr/>
          <p:nvPr/>
        </p:nvSpPr>
        <p:spPr>
          <a:xfrm>
            <a:off x="10282767" y="2191014"/>
            <a:ext cx="1604433" cy="1325563"/>
          </a:xfrm>
          <a:prstGeom prst="cube">
            <a:avLst>
              <a:gd name="adj" fmla="val 90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2"/>
                </a:solidFill>
              </a:rPr>
              <a:t>Banco de dados</a:t>
            </a:r>
          </a:p>
        </p:txBody>
      </p:sp>
      <p:sp>
        <p:nvSpPr>
          <p:cNvPr id="16" name="Big Data">
            <a:extLst>
              <a:ext uri="{FF2B5EF4-FFF2-40B4-BE49-F238E27FC236}">
                <a16:creationId xmlns:a16="http://schemas.microsoft.com/office/drawing/2014/main" id="{2FE9B157-3103-41CB-A8C2-3F63A524A8F7}"/>
              </a:ext>
            </a:extLst>
          </p:cNvPr>
          <p:cNvSpPr/>
          <p:nvPr/>
        </p:nvSpPr>
        <p:spPr>
          <a:xfrm>
            <a:off x="10282767" y="3901281"/>
            <a:ext cx="1604433" cy="1325563"/>
          </a:xfrm>
          <a:prstGeom prst="cube">
            <a:avLst>
              <a:gd name="adj" fmla="val 90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2"/>
                </a:solidFill>
              </a:rPr>
              <a:t>Repositório Big data</a:t>
            </a:r>
          </a:p>
        </p:txBody>
      </p:sp>
      <p:sp>
        <p:nvSpPr>
          <p:cNvPr id="17" name="Seta: da Esquerda para a Direita 27">
            <a:extLst>
              <a:ext uri="{FF2B5EF4-FFF2-40B4-BE49-F238E27FC236}">
                <a16:creationId xmlns:a16="http://schemas.microsoft.com/office/drawing/2014/main" id="{AFEB2E92-BD40-4DFA-85C0-575A25584D4B}"/>
              </a:ext>
            </a:extLst>
          </p:cNvPr>
          <p:cNvSpPr/>
          <p:nvPr/>
        </p:nvSpPr>
        <p:spPr>
          <a:xfrm>
            <a:off x="1320800" y="3682801"/>
            <a:ext cx="1128184" cy="462360"/>
          </a:xfrm>
          <a:prstGeom prst="left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Seta: da Esquerda para a Direita 28">
            <a:extLst>
              <a:ext uri="{FF2B5EF4-FFF2-40B4-BE49-F238E27FC236}">
                <a16:creationId xmlns:a16="http://schemas.microsoft.com/office/drawing/2014/main" id="{189068F9-295A-45DF-8707-8ED28FCCDFB8}"/>
              </a:ext>
            </a:extLst>
          </p:cNvPr>
          <p:cNvSpPr/>
          <p:nvPr/>
        </p:nvSpPr>
        <p:spPr>
          <a:xfrm>
            <a:off x="3608917" y="3682801"/>
            <a:ext cx="1128184" cy="462360"/>
          </a:xfrm>
          <a:prstGeom prst="left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Seta: da Esquerda para a Direita 29">
            <a:extLst>
              <a:ext uri="{FF2B5EF4-FFF2-40B4-BE49-F238E27FC236}">
                <a16:creationId xmlns:a16="http://schemas.microsoft.com/office/drawing/2014/main" id="{36844E9E-7950-460C-BA67-0C3098419770}"/>
              </a:ext>
            </a:extLst>
          </p:cNvPr>
          <p:cNvSpPr/>
          <p:nvPr/>
        </p:nvSpPr>
        <p:spPr>
          <a:xfrm>
            <a:off x="6193368" y="3627966"/>
            <a:ext cx="1030816" cy="462360"/>
          </a:xfrm>
          <a:prstGeom prst="left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Seta: da Esquerda para a Direita 30">
            <a:extLst>
              <a:ext uri="{FF2B5EF4-FFF2-40B4-BE49-F238E27FC236}">
                <a16:creationId xmlns:a16="http://schemas.microsoft.com/office/drawing/2014/main" id="{91D95619-1D48-44AD-ACFE-16CDC569B6BA}"/>
              </a:ext>
            </a:extLst>
          </p:cNvPr>
          <p:cNvSpPr/>
          <p:nvPr/>
        </p:nvSpPr>
        <p:spPr>
          <a:xfrm>
            <a:off x="8655053" y="2641245"/>
            <a:ext cx="1627714" cy="462360"/>
          </a:xfrm>
          <a:prstGeom prst="left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Seta: da Esquerda para a Direita 31">
            <a:extLst>
              <a:ext uri="{FF2B5EF4-FFF2-40B4-BE49-F238E27FC236}">
                <a16:creationId xmlns:a16="http://schemas.microsoft.com/office/drawing/2014/main" id="{53D7A7C8-32E6-4E1C-ADB4-D79445696FD0}"/>
              </a:ext>
            </a:extLst>
          </p:cNvPr>
          <p:cNvSpPr/>
          <p:nvPr/>
        </p:nvSpPr>
        <p:spPr>
          <a:xfrm>
            <a:off x="8655053" y="4345583"/>
            <a:ext cx="1627713" cy="462360"/>
          </a:xfrm>
          <a:prstGeom prst="left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WS Novo">
            <a:extLst>
              <a:ext uri="{FF2B5EF4-FFF2-40B4-BE49-F238E27FC236}">
                <a16:creationId xmlns:a16="http://schemas.microsoft.com/office/drawing/2014/main" id="{60F7E8CC-DFC1-4A85-8310-C2D613A9BCD4}"/>
              </a:ext>
            </a:extLst>
          </p:cNvPr>
          <p:cNvSpPr/>
          <p:nvPr/>
        </p:nvSpPr>
        <p:spPr>
          <a:xfrm>
            <a:off x="2806702" y="2191014"/>
            <a:ext cx="1261533" cy="3193786"/>
          </a:xfrm>
          <a:prstGeom prst="cube">
            <a:avLst>
              <a:gd name="adj" fmla="val 90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2"/>
                </a:solidFill>
              </a:rPr>
              <a:t>Web server</a:t>
            </a:r>
          </a:p>
        </p:txBody>
      </p:sp>
      <p:sp>
        <p:nvSpPr>
          <p:cNvPr id="23" name="AS Novo">
            <a:extLst>
              <a:ext uri="{FF2B5EF4-FFF2-40B4-BE49-F238E27FC236}">
                <a16:creationId xmlns:a16="http://schemas.microsoft.com/office/drawing/2014/main" id="{9214F90B-8C41-40F0-98A1-A92D961D45D8}"/>
              </a:ext>
            </a:extLst>
          </p:cNvPr>
          <p:cNvSpPr/>
          <p:nvPr/>
        </p:nvSpPr>
        <p:spPr>
          <a:xfrm>
            <a:off x="6268913" y="2191015"/>
            <a:ext cx="1261533" cy="3193785"/>
          </a:xfrm>
          <a:prstGeom prst="cube">
            <a:avLst>
              <a:gd name="adj" fmla="val 90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2"/>
                </a:solidFill>
              </a:rPr>
              <a:t>App Server</a:t>
            </a:r>
          </a:p>
        </p:txBody>
      </p:sp>
      <p:sp>
        <p:nvSpPr>
          <p:cNvPr id="24" name="Seta BD Nova">
            <a:extLst>
              <a:ext uri="{FF2B5EF4-FFF2-40B4-BE49-F238E27FC236}">
                <a16:creationId xmlns:a16="http://schemas.microsoft.com/office/drawing/2014/main" id="{F37F232C-EBFA-4537-9DA9-3B4B31F1EC9E}"/>
              </a:ext>
            </a:extLst>
          </p:cNvPr>
          <p:cNvSpPr/>
          <p:nvPr/>
        </p:nvSpPr>
        <p:spPr>
          <a:xfrm>
            <a:off x="7451387" y="2622615"/>
            <a:ext cx="2831379" cy="462360"/>
          </a:xfrm>
          <a:prstGeom prst="left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Seta Bid Data Nova">
            <a:extLst>
              <a:ext uri="{FF2B5EF4-FFF2-40B4-BE49-F238E27FC236}">
                <a16:creationId xmlns:a16="http://schemas.microsoft.com/office/drawing/2014/main" id="{D36FC3BB-7405-4F45-84D9-465F2127D0AB}"/>
              </a:ext>
            </a:extLst>
          </p:cNvPr>
          <p:cNvSpPr/>
          <p:nvPr/>
        </p:nvSpPr>
        <p:spPr>
          <a:xfrm>
            <a:off x="7451386" y="4352178"/>
            <a:ext cx="2831379" cy="462360"/>
          </a:xfrm>
          <a:prstGeom prst="left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Seta WS Nova">
            <a:extLst>
              <a:ext uri="{FF2B5EF4-FFF2-40B4-BE49-F238E27FC236}">
                <a16:creationId xmlns:a16="http://schemas.microsoft.com/office/drawing/2014/main" id="{7FA80B57-7DE6-441E-B122-BB0064CBD7CE}"/>
              </a:ext>
            </a:extLst>
          </p:cNvPr>
          <p:cNvSpPr/>
          <p:nvPr/>
        </p:nvSpPr>
        <p:spPr>
          <a:xfrm>
            <a:off x="1320801" y="3687367"/>
            <a:ext cx="1485902" cy="462360"/>
          </a:xfrm>
          <a:prstGeom prst="left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Seta AS Nova">
            <a:extLst>
              <a:ext uri="{FF2B5EF4-FFF2-40B4-BE49-F238E27FC236}">
                <a16:creationId xmlns:a16="http://schemas.microsoft.com/office/drawing/2014/main" id="{678213F3-C17C-4DFC-8789-D9F8F9E07A07}"/>
              </a:ext>
            </a:extLst>
          </p:cNvPr>
          <p:cNvSpPr/>
          <p:nvPr/>
        </p:nvSpPr>
        <p:spPr>
          <a:xfrm>
            <a:off x="3966637" y="3682801"/>
            <a:ext cx="2302276" cy="462360"/>
          </a:xfrm>
          <a:prstGeom prst="left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2432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Ambiente de desenvolvimento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pt-BR" dirty="0"/>
              <a:t>Ao longo desse treinamento, para o ambiente de desenvolvimento, utilizaremos a distribuição </a:t>
            </a:r>
            <a:r>
              <a:rPr lang="pt-BR" dirty="0" err="1"/>
              <a:t>standalone</a:t>
            </a:r>
            <a:r>
              <a:rPr lang="pt-BR" dirty="0"/>
              <a:t> do </a:t>
            </a:r>
            <a:r>
              <a:rPr lang="pt-BR" dirty="0" err="1"/>
              <a:t>LumisXP</a:t>
            </a:r>
            <a:r>
              <a:rPr lang="pt-BR" dirty="0"/>
              <a:t>.</a:t>
            </a:r>
          </a:p>
          <a:p>
            <a:r>
              <a:rPr lang="pt-BR" dirty="0"/>
              <a:t>Essa versão já inclui:</a:t>
            </a:r>
          </a:p>
          <a:p>
            <a:pPr lvl="1"/>
            <a:r>
              <a:rPr lang="pt-BR" dirty="0" smtClean="0"/>
              <a:t>Um servidor Web (Apache) </a:t>
            </a:r>
            <a:r>
              <a:rPr lang="pt-BR" b="1" dirty="0"/>
              <a:t>em versões 15+</a:t>
            </a:r>
            <a:endParaRPr lang="pt-BR" b="1" dirty="0" smtClean="0"/>
          </a:p>
          <a:p>
            <a:pPr lvl="1"/>
            <a:r>
              <a:rPr lang="pt-BR" dirty="0" smtClean="0"/>
              <a:t>Um </a:t>
            </a:r>
            <a:r>
              <a:rPr lang="pt-BR" dirty="0"/>
              <a:t>servidor de aplicação (Apache </a:t>
            </a:r>
            <a:r>
              <a:rPr lang="pt-BR" dirty="0" err="1"/>
              <a:t>Tomcat</a:t>
            </a:r>
            <a:r>
              <a:rPr lang="pt-BR" dirty="0"/>
              <a:t>).</a:t>
            </a:r>
          </a:p>
          <a:p>
            <a:pPr lvl="1"/>
            <a:r>
              <a:rPr lang="pt-BR" dirty="0"/>
              <a:t>Um repositório de Big Data (</a:t>
            </a:r>
            <a:r>
              <a:rPr lang="pt-BR" dirty="0" err="1"/>
              <a:t>Elasticsearch</a:t>
            </a:r>
            <a:r>
              <a:rPr lang="pt-BR" dirty="0"/>
              <a:t>).</a:t>
            </a:r>
          </a:p>
          <a:p>
            <a:pPr lvl="1"/>
            <a:r>
              <a:rPr lang="pt-BR" dirty="0"/>
              <a:t>Preparação para o banco de dados (MySQL).</a:t>
            </a:r>
          </a:p>
          <a:p>
            <a:r>
              <a:rPr lang="pt-BR" dirty="0"/>
              <a:t>Juntamente com isso, essa distribuição inclui scripts de suporte para auxiliar na instalação, inicialização, parada do ambiente.</a:t>
            </a:r>
          </a:p>
          <a:p>
            <a:r>
              <a:rPr lang="pt-BR" dirty="0"/>
              <a:t>Essa distribuição pode ser obtida através do site da Lumis (https://lumis.com.br).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16277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 distribuição </a:t>
            </a:r>
            <a:r>
              <a:rPr lang="pt-BR" i="1" dirty="0" err="1"/>
              <a:t>standalone</a:t>
            </a:r>
            <a:r>
              <a:rPr lang="pt-BR" dirty="0"/>
              <a:t> do </a:t>
            </a:r>
            <a:r>
              <a:rPr lang="pt-BR" dirty="0" err="1"/>
              <a:t>LumisXP</a:t>
            </a:r>
            <a:endParaRPr lang="pt-BR" dirty="0"/>
          </a:p>
        </p:txBody>
      </p:sp>
      <p:sp>
        <p:nvSpPr>
          <p:cNvPr id="4" name="Client">
            <a:extLst>
              <a:ext uri="{FF2B5EF4-FFF2-40B4-BE49-F238E27FC236}">
                <a16:creationId xmlns:a16="http://schemas.microsoft.com/office/drawing/2014/main" id="{FBAB6E6C-985C-430C-BECB-AE87C863231B}"/>
              </a:ext>
            </a:extLst>
          </p:cNvPr>
          <p:cNvSpPr/>
          <p:nvPr/>
        </p:nvSpPr>
        <p:spPr>
          <a:xfrm>
            <a:off x="160867" y="3251200"/>
            <a:ext cx="1261533" cy="1325563"/>
          </a:xfrm>
          <a:prstGeom prst="cube">
            <a:avLst>
              <a:gd name="adj" fmla="val 90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err="1">
                <a:solidFill>
                  <a:schemeClr val="tx2"/>
                </a:solidFill>
              </a:rPr>
              <a:t>Client</a:t>
            </a:r>
            <a:endParaRPr lang="pt-BR" dirty="0">
              <a:solidFill>
                <a:schemeClr val="tx2"/>
              </a:solidFill>
            </a:endParaRPr>
          </a:p>
        </p:txBody>
      </p:sp>
      <p:sp>
        <p:nvSpPr>
          <p:cNvPr id="5" name="Banco de dados">
            <a:extLst>
              <a:ext uri="{FF2B5EF4-FFF2-40B4-BE49-F238E27FC236}">
                <a16:creationId xmlns:a16="http://schemas.microsoft.com/office/drawing/2014/main" id="{28FE3A02-7325-459B-9376-9DA86A65FA74}"/>
              </a:ext>
            </a:extLst>
          </p:cNvPr>
          <p:cNvSpPr/>
          <p:nvPr/>
        </p:nvSpPr>
        <p:spPr>
          <a:xfrm>
            <a:off x="10282767" y="2191014"/>
            <a:ext cx="1604433" cy="1325563"/>
          </a:xfrm>
          <a:prstGeom prst="cube">
            <a:avLst>
              <a:gd name="adj" fmla="val 90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2"/>
                </a:solidFill>
              </a:rPr>
              <a:t>Banco de dados</a:t>
            </a:r>
          </a:p>
        </p:txBody>
      </p:sp>
      <p:sp>
        <p:nvSpPr>
          <p:cNvPr id="6" name="Big Data">
            <a:extLst>
              <a:ext uri="{FF2B5EF4-FFF2-40B4-BE49-F238E27FC236}">
                <a16:creationId xmlns:a16="http://schemas.microsoft.com/office/drawing/2014/main" id="{2FE9B157-3103-41CB-A8C2-3F63A524A8F7}"/>
              </a:ext>
            </a:extLst>
          </p:cNvPr>
          <p:cNvSpPr/>
          <p:nvPr/>
        </p:nvSpPr>
        <p:spPr>
          <a:xfrm>
            <a:off x="10282767" y="3901281"/>
            <a:ext cx="1604433" cy="1325563"/>
          </a:xfrm>
          <a:prstGeom prst="cube">
            <a:avLst>
              <a:gd name="adj" fmla="val 90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2"/>
                </a:solidFill>
              </a:rPr>
              <a:t>Repositório Big data</a:t>
            </a:r>
          </a:p>
        </p:txBody>
      </p:sp>
      <p:sp>
        <p:nvSpPr>
          <p:cNvPr id="7" name="WS Novo">
            <a:extLst>
              <a:ext uri="{FF2B5EF4-FFF2-40B4-BE49-F238E27FC236}">
                <a16:creationId xmlns:a16="http://schemas.microsoft.com/office/drawing/2014/main" id="{60F7E8CC-DFC1-4A85-8310-C2D613A9BCD4}"/>
              </a:ext>
            </a:extLst>
          </p:cNvPr>
          <p:cNvSpPr/>
          <p:nvPr/>
        </p:nvSpPr>
        <p:spPr>
          <a:xfrm>
            <a:off x="2806702" y="2191014"/>
            <a:ext cx="1261533" cy="3193786"/>
          </a:xfrm>
          <a:prstGeom prst="cube">
            <a:avLst>
              <a:gd name="adj" fmla="val 90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2"/>
                </a:solidFill>
              </a:rPr>
              <a:t>Web server</a:t>
            </a:r>
          </a:p>
        </p:txBody>
      </p:sp>
      <p:sp>
        <p:nvSpPr>
          <p:cNvPr id="8" name="AS Novo">
            <a:extLst>
              <a:ext uri="{FF2B5EF4-FFF2-40B4-BE49-F238E27FC236}">
                <a16:creationId xmlns:a16="http://schemas.microsoft.com/office/drawing/2014/main" id="{9214F90B-8C41-40F0-98A1-A92D961D45D8}"/>
              </a:ext>
            </a:extLst>
          </p:cNvPr>
          <p:cNvSpPr/>
          <p:nvPr/>
        </p:nvSpPr>
        <p:spPr>
          <a:xfrm>
            <a:off x="6268913" y="2191015"/>
            <a:ext cx="1261533" cy="3193785"/>
          </a:xfrm>
          <a:prstGeom prst="cube">
            <a:avLst>
              <a:gd name="adj" fmla="val 90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2"/>
                </a:solidFill>
              </a:rPr>
              <a:t>App Server</a:t>
            </a:r>
          </a:p>
        </p:txBody>
      </p:sp>
      <p:sp>
        <p:nvSpPr>
          <p:cNvPr id="11" name="Seta WS Nova">
            <a:extLst>
              <a:ext uri="{FF2B5EF4-FFF2-40B4-BE49-F238E27FC236}">
                <a16:creationId xmlns:a16="http://schemas.microsoft.com/office/drawing/2014/main" id="{7FA80B57-7DE6-441E-B122-BB0064CBD7CE}"/>
              </a:ext>
            </a:extLst>
          </p:cNvPr>
          <p:cNvSpPr/>
          <p:nvPr/>
        </p:nvSpPr>
        <p:spPr>
          <a:xfrm>
            <a:off x="1320801" y="3687367"/>
            <a:ext cx="1485902" cy="462360"/>
          </a:xfrm>
          <a:prstGeom prst="left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2"/>
              </a:solidFill>
            </a:endParaRPr>
          </a:p>
        </p:txBody>
      </p:sp>
      <p:sp>
        <p:nvSpPr>
          <p:cNvPr id="13" name="Tomcat">
            <a:extLst>
              <a:ext uri="{FF2B5EF4-FFF2-40B4-BE49-F238E27FC236}">
                <a16:creationId xmlns:a16="http://schemas.microsoft.com/office/drawing/2014/main" id="{BED513AC-0EAF-4A1B-A6B2-CC2BD04ECD85}"/>
              </a:ext>
            </a:extLst>
          </p:cNvPr>
          <p:cNvSpPr/>
          <p:nvPr/>
        </p:nvSpPr>
        <p:spPr>
          <a:xfrm>
            <a:off x="6268913" y="2205791"/>
            <a:ext cx="1261533" cy="3193785"/>
          </a:xfrm>
          <a:prstGeom prst="cube">
            <a:avLst>
              <a:gd name="adj" fmla="val 90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err="1">
                <a:solidFill>
                  <a:schemeClr val="tx2"/>
                </a:solidFill>
              </a:rPr>
              <a:t>Tomcat</a:t>
            </a:r>
            <a:endParaRPr lang="pt-BR" dirty="0">
              <a:solidFill>
                <a:schemeClr val="tx2"/>
              </a:solidFill>
            </a:endParaRPr>
          </a:p>
        </p:txBody>
      </p:sp>
      <p:sp>
        <p:nvSpPr>
          <p:cNvPr id="17" name="MySQL">
            <a:extLst>
              <a:ext uri="{FF2B5EF4-FFF2-40B4-BE49-F238E27FC236}">
                <a16:creationId xmlns:a16="http://schemas.microsoft.com/office/drawing/2014/main" id="{19F06A29-A5AE-42B4-8F5D-DC637CA40288}"/>
              </a:ext>
            </a:extLst>
          </p:cNvPr>
          <p:cNvSpPr/>
          <p:nvPr/>
        </p:nvSpPr>
        <p:spPr>
          <a:xfrm>
            <a:off x="10282764" y="2197624"/>
            <a:ext cx="1604433" cy="1325563"/>
          </a:xfrm>
          <a:prstGeom prst="cube">
            <a:avLst>
              <a:gd name="adj" fmla="val 90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2"/>
                </a:solidFill>
              </a:rPr>
              <a:t>MySQL</a:t>
            </a:r>
          </a:p>
        </p:txBody>
      </p:sp>
      <p:sp>
        <p:nvSpPr>
          <p:cNvPr id="18" name="Elasticsearch">
            <a:extLst>
              <a:ext uri="{FF2B5EF4-FFF2-40B4-BE49-F238E27FC236}">
                <a16:creationId xmlns:a16="http://schemas.microsoft.com/office/drawing/2014/main" id="{6177985A-B669-45EA-896D-2B5483647A51}"/>
              </a:ext>
            </a:extLst>
          </p:cNvPr>
          <p:cNvSpPr/>
          <p:nvPr/>
        </p:nvSpPr>
        <p:spPr>
          <a:xfrm>
            <a:off x="10282763" y="3907891"/>
            <a:ext cx="1604433" cy="1325563"/>
          </a:xfrm>
          <a:prstGeom prst="cube">
            <a:avLst>
              <a:gd name="adj" fmla="val 90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 err="1">
                <a:solidFill>
                  <a:schemeClr val="tx2"/>
                </a:solidFill>
              </a:rPr>
              <a:t>Elasticsearch</a:t>
            </a:r>
            <a:endParaRPr lang="pt-BR" dirty="0">
              <a:solidFill>
                <a:schemeClr val="tx2"/>
              </a:solidFill>
            </a:endParaRPr>
          </a:p>
        </p:txBody>
      </p:sp>
      <p:sp>
        <p:nvSpPr>
          <p:cNvPr id="9" name="Seta BD Nova">
            <a:extLst>
              <a:ext uri="{FF2B5EF4-FFF2-40B4-BE49-F238E27FC236}">
                <a16:creationId xmlns:a16="http://schemas.microsoft.com/office/drawing/2014/main" id="{F37F232C-EBFA-4537-9DA9-3B4B31F1EC9E}"/>
              </a:ext>
            </a:extLst>
          </p:cNvPr>
          <p:cNvSpPr/>
          <p:nvPr/>
        </p:nvSpPr>
        <p:spPr>
          <a:xfrm>
            <a:off x="7451387" y="2622615"/>
            <a:ext cx="2831379" cy="462360"/>
          </a:xfrm>
          <a:prstGeom prst="left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2"/>
              </a:solidFill>
            </a:endParaRPr>
          </a:p>
        </p:txBody>
      </p:sp>
      <p:sp>
        <p:nvSpPr>
          <p:cNvPr id="10" name="Seta Bid Data Nova">
            <a:extLst>
              <a:ext uri="{FF2B5EF4-FFF2-40B4-BE49-F238E27FC236}">
                <a16:creationId xmlns:a16="http://schemas.microsoft.com/office/drawing/2014/main" id="{D36FC3BB-7405-4F45-84D9-465F2127D0AB}"/>
              </a:ext>
            </a:extLst>
          </p:cNvPr>
          <p:cNvSpPr/>
          <p:nvPr/>
        </p:nvSpPr>
        <p:spPr>
          <a:xfrm>
            <a:off x="7451386" y="4352178"/>
            <a:ext cx="2831379" cy="462360"/>
          </a:xfrm>
          <a:prstGeom prst="left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2"/>
              </a:solidFill>
            </a:endParaRPr>
          </a:p>
        </p:txBody>
      </p:sp>
      <p:sp>
        <p:nvSpPr>
          <p:cNvPr id="20" name="WS Novo">
            <a:extLst>
              <a:ext uri="{FF2B5EF4-FFF2-40B4-BE49-F238E27FC236}">
                <a16:creationId xmlns:a16="http://schemas.microsoft.com/office/drawing/2014/main" id="{60F7E8CC-DFC1-4A85-8310-C2D613A9BCD4}"/>
              </a:ext>
            </a:extLst>
          </p:cNvPr>
          <p:cNvSpPr/>
          <p:nvPr/>
        </p:nvSpPr>
        <p:spPr>
          <a:xfrm>
            <a:off x="2806702" y="2205791"/>
            <a:ext cx="1261533" cy="3193786"/>
          </a:xfrm>
          <a:prstGeom prst="cube">
            <a:avLst>
              <a:gd name="adj" fmla="val 90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2"/>
                </a:solidFill>
              </a:rPr>
              <a:t>Apache</a:t>
            </a:r>
            <a:endParaRPr lang="pt-BR" dirty="0">
              <a:solidFill>
                <a:schemeClr val="tx2"/>
              </a:solidFill>
            </a:endParaRPr>
          </a:p>
        </p:txBody>
      </p:sp>
      <p:sp>
        <p:nvSpPr>
          <p:cNvPr id="12" name="Seta AS Nova">
            <a:extLst>
              <a:ext uri="{FF2B5EF4-FFF2-40B4-BE49-F238E27FC236}">
                <a16:creationId xmlns:a16="http://schemas.microsoft.com/office/drawing/2014/main" id="{678213F3-C17C-4DFC-8789-D9F8F9E07A07}"/>
              </a:ext>
            </a:extLst>
          </p:cNvPr>
          <p:cNvSpPr/>
          <p:nvPr/>
        </p:nvSpPr>
        <p:spPr>
          <a:xfrm>
            <a:off x="3966637" y="3682801"/>
            <a:ext cx="2302276" cy="462360"/>
          </a:xfrm>
          <a:prstGeom prst="left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35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 animBg="1"/>
      <p:bldP spid="18" grpId="0" animBg="1"/>
      <p:bldP spid="20" grpId="0" animBg="1"/>
    </p:bldLst>
  </p:timing>
</p:sld>
</file>

<file path=ppt/theme/theme1.xml><?xml version="1.0" encoding="utf-8"?>
<a:theme xmlns:a="http://schemas.openxmlformats.org/drawingml/2006/main" name="LumisXP">
  <a:themeElements>
    <a:clrScheme name="Simple Light">
      <a:dk1>
        <a:srgbClr val="1E292A"/>
      </a:dk1>
      <a:lt1>
        <a:srgbClr val="404E50"/>
      </a:lt1>
      <a:dk2>
        <a:srgbClr val="556163"/>
      </a:dk2>
      <a:lt2>
        <a:srgbClr val="F8F8F8"/>
      </a:lt2>
      <a:accent1>
        <a:srgbClr val="6B1C5C"/>
      </a:accent1>
      <a:accent2>
        <a:srgbClr val="AC5D9D"/>
      </a:accent2>
      <a:accent3>
        <a:srgbClr val="C898C0"/>
      </a:accent3>
      <a:accent4>
        <a:srgbClr val="CF8300"/>
      </a:accent4>
      <a:accent5>
        <a:srgbClr val="FFBA45"/>
      </a:accent5>
      <a:accent6>
        <a:srgbClr val="FFDFA7"/>
      </a:accent6>
      <a:hlink>
        <a:srgbClr val="FFBA4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272</Words>
  <Application>Microsoft Office PowerPoint</Application>
  <PresentationFormat>Widescreen</PresentationFormat>
  <Paragraphs>52</Paragraphs>
  <Slides>7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1" baseType="lpstr">
      <vt:lpstr>Arial</vt:lpstr>
      <vt:lpstr>Times New Roman</vt:lpstr>
      <vt:lpstr>Open Sans</vt:lpstr>
      <vt:lpstr>LumisXP</vt:lpstr>
      <vt:lpstr>Arquitetura de infra e instalação do LumisXP</vt:lpstr>
      <vt:lpstr>Arquitetura de infra do LumisXP</vt:lpstr>
      <vt:lpstr>Arquitetura de infra do LumisXP</vt:lpstr>
      <vt:lpstr>Ambiente de desenvolvimento</vt:lpstr>
      <vt:lpstr>Ambiente de desenvolvimento</vt:lpstr>
      <vt:lpstr>Ambiente de desenvolvimento</vt:lpstr>
      <vt:lpstr>A distribuição standalone do LumisXP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Instalação do LumisXP</dc:title>
  <dc:creator>Thayane Fabiano</dc:creator>
  <cp:lastModifiedBy>Rodrigo Anselmo Santana</cp:lastModifiedBy>
  <cp:revision>8</cp:revision>
  <dcterms:created xsi:type="dcterms:W3CDTF">2021-11-26T20:26:05Z</dcterms:created>
  <dcterms:modified xsi:type="dcterms:W3CDTF">2024-12-18T17:48:26Z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7</vt:i4>
  </property>
  <property fmtid="{D5CDD505-2E9C-101B-9397-08002B2CF9AE}" pid="3" name="PresentationFormat">
    <vt:lpwstr>Widescreen</vt:lpwstr>
  </property>
  <property fmtid="{D5CDD505-2E9C-101B-9397-08002B2CF9AE}" pid="4" name="Slides">
    <vt:i4>16</vt:i4>
  </property>
</Properties>
</file>