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559675" cy="10691813"/>
  <p:embeddedFontLst>
    <p:embeddedFont>
      <p:font typeface="Open Sans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ltBXoZL463GbhBeUbjXIj9ZWC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c1215d96f_1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c1215d96f_1_24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1c1215d96f_1_24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 type="blank">
  <p:cSld name="BLANK">
    <p:bg>
      <p:bgPr>
        <a:solidFill>
          <a:srgbClr val="EDEDED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ea22783c79_3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a22783c79_3_5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6" name="Google Shape;56;g1ea22783c79_3_5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7" name="Google Shape;57;g1ea22783c79_3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a22783c79_3_5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g1ea22783c79_3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a22783c79_3_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ea22783c79_3_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a22783c79_3_7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" name="Google Shape;66;g1ea22783c79_3_7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g1ea22783c79_3_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a22783c79_3_7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70" name="Google Shape;70;g1ea22783c79_3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a22783c79_3_8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ea22783c79_3_8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g1ea22783c79_3_8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g1ea22783c79_3_8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1ea22783c79_3_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a22783c79_3_8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79" name="Google Shape;79;g1ea22783c79_3_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a22783c79_3_8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g1ea22783c79_3_8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1ea22783c79_3_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capa">
  <p:cSld name="BLANK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31c1215d96f_1_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31c1215d96f_1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5880" y="4061645"/>
            <a:ext cx="1798200" cy="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g31c1215d96f_1_73"/>
          <p:cNvSpPr txBox="1">
            <a:spLocks noGrp="1"/>
          </p:cNvSpPr>
          <p:nvPr>
            <p:ph type="title"/>
          </p:nvPr>
        </p:nvSpPr>
        <p:spPr>
          <a:xfrm>
            <a:off x="623875" y="2767350"/>
            <a:ext cx="10931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BLANK_1_1">
    <p:bg>
      <p:bgPr>
        <a:solidFill>
          <a:srgbClr val="EDEDED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1c1215d96f_1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1" name="Google Shape;21;g31c1215d96f_1_130"/>
          <p:cNvSpPr txBox="1">
            <a:spLocks noGrp="1"/>
          </p:cNvSpPr>
          <p:nvPr>
            <p:ph type="title"/>
          </p:nvPr>
        </p:nvSpPr>
        <p:spPr>
          <a:xfrm>
            <a:off x="1182150" y="70525"/>
            <a:ext cx="97104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2" name="Google Shape;22;g31c1215d96f_1_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380" y="1106595"/>
            <a:ext cx="1798200" cy="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31c1215d96f_1_130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31c1215d96f_1_130"/>
          <p:cNvSpPr txBox="1">
            <a:spLocks noGrp="1"/>
          </p:cNvSpPr>
          <p:nvPr>
            <p:ph type="body" idx="1"/>
          </p:nvPr>
        </p:nvSpPr>
        <p:spPr>
          <a:xfrm>
            <a:off x="1182150" y="1913150"/>
            <a:ext cx="9710400" cy="4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">
  <p:cSld name="BLANK_1_1_1">
    <p:bg>
      <p:bgPr>
        <a:solidFill>
          <a:srgbClr val="EDEDED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1c1215d96f_1_26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7" name="Google Shape;27;g31c1215d96f_1_266"/>
          <p:cNvSpPr txBox="1">
            <a:spLocks noGrp="1"/>
          </p:cNvSpPr>
          <p:nvPr>
            <p:ph type="title"/>
          </p:nvPr>
        </p:nvSpPr>
        <p:spPr>
          <a:xfrm>
            <a:off x="1182150" y="70525"/>
            <a:ext cx="97104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8" name="Google Shape;28;g31c1215d96f_1_2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380" y="1106595"/>
            <a:ext cx="1798200" cy="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31c1215d96f_1_266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à esquerda + Texto à direita">
  <p:cSld name="CUSTOM">
    <p:bg>
      <p:bgPr>
        <a:solidFill>
          <a:srgbClr val="EDEDED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1c1215d96f_1_0"/>
          <p:cNvSpPr txBox="1">
            <a:spLocks noGrp="1"/>
          </p:cNvSpPr>
          <p:nvPr>
            <p:ph type="title"/>
          </p:nvPr>
        </p:nvSpPr>
        <p:spPr>
          <a:xfrm>
            <a:off x="5753250" y="922800"/>
            <a:ext cx="5946600" cy="99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1"/>
                </a:solidFill>
                <a:highlight>
                  <a:schemeClr val="accent5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g31c1215d96f_1_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6950" y="6144775"/>
            <a:ext cx="2362900" cy="4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31c1215d96f_1_0"/>
          <p:cNvSpPr txBox="1">
            <a:spLocks noGrp="1"/>
          </p:cNvSpPr>
          <p:nvPr>
            <p:ph type="body" idx="1"/>
          </p:nvPr>
        </p:nvSpPr>
        <p:spPr>
          <a:xfrm>
            <a:off x="6121350" y="1913151"/>
            <a:ext cx="55785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g31c1215d96f_1_0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31c1215d96f_1_0"/>
          <p:cNvSpPr>
            <a:spLocks noGrp="1"/>
          </p:cNvSpPr>
          <p:nvPr>
            <p:ph type="pic" idx="2"/>
          </p:nvPr>
        </p:nvSpPr>
        <p:spPr>
          <a:xfrm>
            <a:off x="820489" y="1513925"/>
            <a:ext cx="4565700" cy="383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à esquerda + Imagem à direita">
  <p:cSld name="CUSTOM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1c1215d96f_1_18"/>
          <p:cNvSpPr txBox="1">
            <a:spLocks noGrp="1"/>
          </p:cNvSpPr>
          <p:nvPr>
            <p:ph type="title"/>
          </p:nvPr>
        </p:nvSpPr>
        <p:spPr>
          <a:xfrm>
            <a:off x="820425" y="922800"/>
            <a:ext cx="5946600" cy="99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1"/>
                </a:solidFill>
                <a:highlight>
                  <a:schemeClr val="accent5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g31c1215d96f_1_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6950" y="6144775"/>
            <a:ext cx="2362900" cy="4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31c1215d96f_1_18"/>
          <p:cNvSpPr txBox="1">
            <a:spLocks noGrp="1"/>
          </p:cNvSpPr>
          <p:nvPr>
            <p:ph type="body" idx="1"/>
          </p:nvPr>
        </p:nvSpPr>
        <p:spPr>
          <a:xfrm>
            <a:off x="820425" y="1913151"/>
            <a:ext cx="55785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40" name="Google Shape;40;g31c1215d96f_1_18"/>
          <p:cNvPicPr preferRelativeResize="0"/>
          <p:nvPr/>
        </p:nvPicPr>
        <p:blipFill rotWithShape="1">
          <a:blip r:embed="rId3">
            <a:alphaModFix/>
          </a:blip>
          <a:srcRect t="8053" b="8061"/>
          <a:stretch/>
        </p:blipFill>
        <p:spPr>
          <a:xfrm>
            <a:off x="7134025" y="1513937"/>
            <a:ext cx="4565824" cy="383013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31c1215d96f_1_18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31c1215d96f_1_18"/>
          <p:cNvSpPr>
            <a:spLocks noGrp="1"/>
          </p:cNvSpPr>
          <p:nvPr>
            <p:ph type="pic" idx="2"/>
          </p:nvPr>
        </p:nvSpPr>
        <p:spPr>
          <a:xfrm>
            <a:off x="7133951" y="1513925"/>
            <a:ext cx="4565700" cy="383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chamento">
  <p:cSld name="CUSTOM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31c1215d96f_1_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0" y="-1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ea22783c79_3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1ea22783c79_3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" name="Google Shape;48;g1ea22783c79_3_6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" name="Google Shape;49;g1ea22783c79_3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a22783c79_3_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ea22783c79_3_6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ea22783c79_3_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DEDE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ea22783c79_3_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None/>
              <a:defRPr sz="37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ea22783c79_3_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2400"/>
              <a:buFont typeface="Open Sans"/>
              <a:buChar char="●"/>
              <a:defRPr sz="2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○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■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●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○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■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●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○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■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g1ea22783c79_3_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1c1215d96f_1_241"/>
          <p:cNvPicPr preferRelativeResize="0"/>
          <p:nvPr/>
        </p:nvPicPr>
        <p:blipFill rotWithShape="1">
          <a:blip r:embed="rId3">
            <a:alphaModFix/>
          </a:blip>
          <a:srcRect l="2642" r="2633"/>
          <a:stretch/>
        </p:blipFill>
        <p:spPr>
          <a:xfrm>
            <a:off x="2431775" y="0"/>
            <a:ext cx="97605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g31c1215d96f_1_241"/>
          <p:cNvGrpSpPr/>
          <p:nvPr/>
        </p:nvGrpSpPr>
        <p:grpSpPr>
          <a:xfrm>
            <a:off x="1356263" y="2323650"/>
            <a:ext cx="5388900" cy="2210700"/>
            <a:chOff x="1356263" y="2323650"/>
            <a:chExt cx="5388900" cy="2210700"/>
          </a:xfrm>
        </p:grpSpPr>
        <p:sp>
          <p:nvSpPr>
            <p:cNvPr id="91" name="Google Shape;91;g31c1215d96f_1_241"/>
            <p:cNvSpPr/>
            <p:nvPr/>
          </p:nvSpPr>
          <p:spPr>
            <a:xfrm>
              <a:off x="1356263" y="2323650"/>
              <a:ext cx="5388900" cy="2210700"/>
            </a:xfrm>
            <a:prstGeom prst="roundRect">
              <a:avLst>
                <a:gd name="adj" fmla="val 5263"/>
              </a:avLst>
            </a:prstGeom>
            <a:solidFill>
              <a:srgbClr val="EDEDED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g31c1215d96f_1_241"/>
            <p:cNvSpPr/>
            <p:nvPr/>
          </p:nvSpPr>
          <p:spPr>
            <a:xfrm>
              <a:off x="1356263" y="2323650"/>
              <a:ext cx="459300" cy="2210700"/>
            </a:xfrm>
            <a:prstGeom prst="roundRect">
              <a:avLst>
                <a:gd name="adj" fmla="val 24091"/>
              </a:avLst>
            </a:prstGeom>
            <a:gradFill>
              <a:gsLst>
                <a:gs pos="0">
                  <a:srgbClr val="FFBA45"/>
                </a:gs>
                <a:gs pos="100000">
                  <a:srgbClr val="6B1C5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g31c1215d96f_1_241"/>
            <p:cNvSpPr/>
            <p:nvPr/>
          </p:nvSpPr>
          <p:spPr>
            <a:xfrm>
              <a:off x="1611913" y="2323650"/>
              <a:ext cx="203700" cy="2210700"/>
            </a:xfrm>
            <a:prstGeom prst="rect">
              <a:avLst/>
            </a:prstGeom>
            <a:gradFill>
              <a:gsLst>
                <a:gs pos="0">
                  <a:srgbClr val="FFBA45"/>
                </a:gs>
                <a:gs pos="100000">
                  <a:srgbClr val="6B1C5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Google Shape;94;g31c1215d96f_1_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5538" y="2583100"/>
            <a:ext cx="3059594" cy="5841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1c1215d96f_1_241"/>
          <p:cNvSpPr txBox="1">
            <a:spLocks noGrp="1"/>
          </p:cNvSpPr>
          <p:nvPr>
            <p:ph type="title" idx="4294967295"/>
          </p:nvPr>
        </p:nvSpPr>
        <p:spPr>
          <a:xfrm>
            <a:off x="2431775" y="3320600"/>
            <a:ext cx="369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smtClean="0">
                <a:latin typeface="Open Sans"/>
                <a:ea typeface="Open Sans"/>
                <a:cs typeface="Open Sans"/>
                <a:sym typeface="Open Sans"/>
              </a:rPr>
              <a:t>Estrutura de diretórios do </a:t>
            </a:r>
            <a:r>
              <a:rPr lang="pt-BR" sz="2500" dirty="0" err="1" smtClean="0">
                <a:latin typeface="Open Sans"/>
                <a:ea typeface="Open Sans"/>
                <a:cs typeface="Open Sans"/>
                <a:sym typeface="Open Sans"/>
              </a:rPr>
              <a:t>LumisXP</a:t>
            </a:r>
            <a:endParaRPr sz="25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diretório </a:t>
            </a:r>
            <a:r>
              <a:rPr lang="pt-BR" dirty="0" err="1"/>
              <a:t>config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Contém os arquivos de configuração</a:t>
            </a:r>
          </a:p>
          <a:p>
            <a:r>
              <a:rPr lang="pt-BR" dirty="0"/>
              <a:t>Os principais de arquivos de configuração são:</a:t>
            </a:r>
          </a:p>
          <a:p>
            <a:pPr lvl="1"/>
            <a:r>
              <a:rPr lang="pt-BR" dirty="0" err="1"/>
              <a:t>LumisLogConfig</a:t>
            </a:r>
            <a:endParaRPr lang="pt-BR" dirty="0"/>
          </a:p>
          <a:p>
            <a:pPr lvl="1"/>
            <a:r>
              <a:rPr lang="pt-BR" dirty="0" err="1"/>
              <a:t>LumisPortalConfig</a:t>
            </a:r>
            <a:endParaRPr lang="pt-BR" dirty="0"/>
          </a:p>
          <a:p>
            <a:pPr lvl="1"/>
            <a:r>
              <a:rPr lang="pt-BR" dirty="0" err="1"/>
              <a:t>Lumishibernate</a:t>
            </a:r>
            <a:endParaRPr lang="pt-BR" dirty="0"/>
          </a:p>
          <a:p>
            <a:pPr lvl="1"/>
            <a:r>
              <a:rPr lang="pt-BR" dirty="0">
                <a:solidFill>
                  <a:srgbClr val="0070C0"/>
                </a:solidFill>
              </a:rPr>
              <a:t>Security</a:t>
            </a:r>
            <a:r>
              <a:rPr lang="pt-BR" dirty="0"/>
              <a:t>/krb5</a:t>
            </a:r>
          </a:p>
          <a:p>
            <a:pPr lvl="1"/>
            <a:r>
              <a:rPr lang="pt-BR" dirty="0" err="1">
                <a:solidFill>
                  <a:srgbClr val="0070C0"/>
                </a:solidFill>
              </a:rPr>
              <a:t>Importprincipal</a:t>
            </a:r>
            <a:endParaRPr lang="pt-BR" dirty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3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diretório </a:t>
            </a:r>
            <a:r>
              <a:rPr lang="pt-BR" dirty="0" smtClean="0"/>
              <a:t>data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Contém os dados do portal</a:t>
            </a:r>
          </a:p>
          <a:p>
            <a:r>
              <a:rPr lang="pt-BR" dirty="0"/>
              <a:t>Agrupa outros diretórios como:</a:t>
            </a:r>
          </a:p>
          <a:p>
            <a:pPr lvl="1"/>
            <a:r>
              <a:rPr lang="pt-BR" dirty="0" err="1"/>
              <a:t>AutoDeploy</a:t>
            </a:r>
            <a:endParaRPr lang="pt-BR" dirty="0"/>
          </a:p>
          <a:p>
            <a:pPr lvl="1"/>
            <a:r>
              <a:rPr lang="pt-BR" dirty="0" err="1"/>
              <a:t>Installedmodules</a:t>
            </a:r>
            <a:endParaRPr lang="pt-BR" dirty="0"/>
          </a:p>
          <a:p>
            <a:pPr lvl="1"/>
            <a:r>
              <a:rPr lang="pt-BR" dirty="0" err="1"/>
              <a:t>Javamelody</a:t>
            </a:r>
            <a:endParaRPr lang="pt-BR" dirty="0"/>
          </a:p>
          <a:p>
            <a:pPr lvl="1"/>
            <a:r>
              <a:rPr lang="pt-BR" dirty="0" err="1"/>
              <a:t>Temp</a:t>
            </a:r>
            <a:endParaRPr lang="pt-BR" dirty="0"/>
          </a:p>
          <a:p>
            <a:pPr lvl="1"/>
            <a:r>
              <a:rPr lang="pt-BR" dirty="0"/>
              <a:t>Upload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7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diretório </a:t>
            </a:r>
            <a:r>
              <a:rPr lang="pt-BR" dirty="0" smtClean="0"/>
              <a:t>log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Contém os arquivos de log do </a:t>
            </a:r>
            <a:r>
              <a:rPr lang="pt-BR" dirty="0" smtClean="0"/>
              <a:t>portal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23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diretório </a:t>
            </a:r>
            <a:r>
              <a:rPr lang="pt-BR" dirty="0" err="1" smtClean="0"/>
              <a:t>shared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diretório </a:t>
            </a:r>
            <a:r>
              <a:rPr lang="pt-BR" dirty="0" err="1"/>
              <a:t>shared</a:t>
            </a:r>
            <a:r>
              <a:rPr lang="pt-BR" dirty="0"/>
              <a:t> contém os arquivos que devem existir em todos os servidores do cluster</a:t>
            </a:r>
          </a:p>
          <a:p>
            <a:r>
              <a:rPr lang="pt-BR" dirty="0"/>
              <a:t>Exemplos:</a:t>
            </a:r>
          </a:p>
          <a:p>
            <a:pPr lvl="1"/>
            <a:r>
              <a:rPr lang="pt-BR" dirty="0"/>
              <a:t>Quando é feito um upload de arquivo </a:t>
            </a:r>
            <a:r>
              <a:rPr lang="pt-BR"/>
              <a:t>de </a:t>
            </a:r>
            <a:r>
              <a:rPr lang="pt-BR" smtClean="0"/>
              <a:t>mídia</a:t>
            </a:r>
            <a:r>
              <a:rPr lang="pt-BR" dirty="0"/>
              <a:t>, esse arquivo deve existir em todos os servidores do cluster</a:t>
            </a:r>
          </a:p>
          <a:p>
            <a:pPr lvl="1"/>
            <a:r>
              <a:rPr lang="pt-BR" dirty="0"/>
              <a:t>Um código fonte de um módulo </a:t>
            </a:r>
          </a:p>
          <a:p>
            <a:pPr lvl="1"/>
            <a:r>
              <a:rPr lang="pt-BR" dirty="0"/>
              <a:t>Arquivos </a:t>
            </a:r>
            <a:r>
              <a:rPr lang="pt-BR" dirty="0" err="1"/>
              <a:t>lec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2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de arquivos espelhados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51674" y="2266124"/>
            <a:ext cx="1962148" cy="1176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CaixaDeTexto 12"/>
          <p:cNvSpPr txBox="1"/>
          <p:nvPr/>
        </p:nvSpPr>
        <p:spPr>
          <a:xfrm flipH="1">
            <a:off x="3757607" y="2266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FFFF"/>
                </a:solidFill>
              </a:rPr>
              <a:t>Cluster 1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3050640" y="2789520"/>
            <a:ext cx="1413933" cy="4947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 smtClean="0"/>
              <a:t>Shared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137674" y="2266124"/>
            <a:ext cx="1962148" cy="1176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CaixaDeTexto 15"/>
          <p:cNvSpPr txBox="1"/>
          <p:nvPr/>
        </p:nvSpPr>
        <p:spPr>
          <a:xfrm flipH="1">
            <a:off x="6043607" y="2266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FFFF"/>
                </a:solidFill>
              </a:rPr>
              <a:t>Cluster 2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5336640" y="2789520"/>
            <a:ext cx="1413933" cy="4947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 smtClean="0"/>
              <a:t>Shared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451191" y="2266124"/>
            <a:ext cx="1962148" cy="1176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CaixaDeTexto 18"/>
          <p:cNvSpPr txBox="1"/>
          <p:nvPr/>
        </p:nvSpPr>
        <p:spPr>
          <a:xfrm flipH="1">
            <a:off x="8280924" y="2266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FFFF"/>
                </a:solidFill>
              </a:rPr>
              <a:t>Cluster N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7650157" y="2789520"/>
            <a:ext cx="1413933" cy="4947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 smtClean="0"/>
              <a:t>Shared</a:t>
            </a:r>
            <a:endParaRPr lang="pt-BR" dirty="0"/>
          </a:p>
        </p:txBody>
      </p:sp>
      <p:pic>
        <p:nvPicPr>
          <p:cNvPr id="14" name="Gráfico 17" descr="Papel estrutura de tópicos">
            <a:extLst>
              <a:ext uri="{FF2B5EF4-FFF2-40B4-BE49-F238E27FC236}">
                <a16:creationId xmlns:a16="http://schemas.microsoft.com/office/drawing/2014/main" id="{07302F85-957B-41C5-8847-5D55DF34B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lc="http://schemas.openxmlformats.org/drawingml/2006/lockedCanvas" r:embed="rId5"/>
              </a:ext>
            </a:extLst>
          </a:blip>
          <a:stretch>
            <a:fillRect/>
          </a:stretch>
        </p:blipFill>
        <p:spPr>
          <a:xfrm>
            <a:off x="5677002" y="5101543"/>
            <a:ext cx="733208" cy="733208"/>
          </a:xfrm>
          <a:prstGeom prst="rect">
            <a:avLst/>
          </a:prstGeom>
        </p:spPr>
      </p:pic>
      <p:sp>
        <p:nvSpPr>
          <p:cNvPr id="15" name="Seta para Cima 14"/>
          <p:cNvSpPr/>
          <p:nvPr/>
        </p:nvSpPr>
        <p:spPr>
          <a:xfrm>
            <a:off x="5801797" y="3318545"/>
            <a:ext cx="484632" cy="174874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 rot="18900000">
            <a:off x="4593390" y="2969220"/>
            <a:ext cx="484632" cy="257184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 rot="2700000">
            <a:off x="6991302" y="2958496"/>
            <a:ext cx="484632" cy="259328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89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de arquivos de cópia única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684139" y="1989432"/>
            <a:ext cx="1962148" cy="1176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 flipH="1">
            <a:off x="3590072" y="198943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</a:rPr>
              <a:t>Cluster 1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0" name="Retângulo Arredondado 19"/>
          <p:cNvSpPr/>
          <p:nvPr/>
        </p:nvSpPr>
        <p:spPr>
          <a:xfrm>
            <a:off x="2883105" y="2512828"/>
            <a:ext cx="1413933" cy="4947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Shared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4970139" y="1989432"/>
            <a:ext cx="1962148" cy="1176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 flipH="1">
            <a:off x="5876072" y="198943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</a:rPr>
              <a:t>Cluster 2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283656" y="1989432"/>
            <a:ext cx="1962148" cy="1176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 flipH="1">
            <a:off x="8113389" y="198943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</a:rPr>
              <a:t>Cluster N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25" name="Gráfico 17" descr="Papel estrutura de tópicos">
            <a:extLst>
              <a:ext uri="{FF2B5EF4-FFF2-40B4-BE49-F238E27FC236}">
                <a16:creationId xmlns:a16="http://schemas.microsoft.com/office/drawing/2014/main" id="{07302F85-957B-41C5-8847-5D55DF34B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9905" y="5991627"/>
            <a:ext cx="733208" cy="733208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4638830" y="3947300"/>
            <a:ext cx="2644825" cy="11768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 flipH="1">
            <a:off x="6185475" y="3976220"/>
            <a:ext cx="135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File Server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8" name="Retângulo Arredondado 27"/>
          <p:cNvSpPr/>
          <p:nvPr/>
        </p:nvSpPr>
        <p:spPr>
          <a:xfrm>
            <a:off x="5279542" y="4470696"/>
            <a:ext cx="1413933" cy="4947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Shared</a:t>
            </a:r>
            <a:endParaRPr lang="pt-BR" dirty="0"/>
          </a:p>
        </p:txBody>
      </p:sp>
      <p:sp>
        <p:nvSpPr>
          <p:cNvPr id="29" name="Retângulo Arredondado 28"/>
          <p:cNvSpPr/>
          <p:nvPr/>
        </p:nvSpPr>
        <p:spPr>
          <a:xfrm>
            <a:off x="5279542" y="2512828"/>
            <a:ext cx="1413933" cy="4947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Shared</a:t>
            </a:r>
            <a:endParaRPr lang="pt-BR" dirty="0"/>
          </a:p>
        </p:txBody>
      </p:sp>
      <p:sp>
        <p:nvSpPr>
          <p:cNvPr id="30" name="Retângulo Arredondado 29"/>
          <p:cNvSpPr/>
          <p:nvPr/>
        </p:nvSpPr>
        <p:spPr>
          <a:xfrm>
            <a:off x="7557763" y="2516845"/>
            <a:ext cx="1413933" cy="4947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Shared</a:t>
            </a:r>
            <a:endParaRPr lang="pt-BR" dirty="0"/>
          </a:p>
        </p:txBody>
      </p:sp>
      <p:cxnSp>
        <p:nvCxnSpPr>
          <p:cNvPr id="31" name="Conector reto 30"/>
          <p:cNvCxnSpPr>
            <a:stCxn id="20" idx="2"/>
            <a:endCxn id="28" idx="1"/>
          </p:cNvCxnSpPr>
          <p:nvPr/>
        </p:nvCxnSpPr>
        <p:spPr>
          <a:xfrm>
            <a:off x="3590072" y="3007598"/>
            <a:ext cx="1689470" cy="1710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29" idx="2"/>
            <a:endCxn id="28" idx="0"/>
          </p:cNvCxnSpPr>
          <p:nvPr/>
        </p:nvCxnSpPr>
        <p:spPr>
          <a:xfrm>
            <a:off x="5986509" y="3007598"/>
            <a:ext cx="0" cy="1463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30" idx="2"/>
            <a:endCxn id="28" idx="3"/>
          </p:cNvCxnSpPr>
          <p:nvPr/>
        </p:nvCxnSpPr>
        <p:spPr>
          <a:xfrm flipH="1">
            <a:off x="6693475" y="3011615"/>
            <a:ext cx="1571255" cy="17064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Seta para Cima 33"/>
          <p:cNvSpPr/>
          <p:nvPr/>
        </p:nvSpPr>
        <p:spPr>
          <a:xfrm>
            <a:off x="5744700" y="4994093"/>
            <a:ext cx="484632" cy="96328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LumisXP">
  <a:themeElements>
    <a:clrScheme name="Simple Light">
      <a:dk1>
        <a:srgbClr val="1E292A"/>
      </a:dk1>
      <a:lt1>
        <a:srgbClr val="404E50"/>
      </a:lt1>
      <a:dk2>
        <a:srgbClr val="556163"/>
      </a:dk2>
      <a:lt2>
        <a:srgbClr val="F8F8F8"/>
      </a:lt2>
      <a:accent1>
        <a:srgbClr val="6B1C5C"/>
      </a:accent1>
      <a:accent2>
        <a:srgbClr val="AC5D9D"/>
      </a:accent2>
      <a:accent3>
        <a:srgbClr val="C898C0"/>
      </a:accent3>
      <a:accent4>
        <a:srgbClr val="CF8300"/>
      </a:accent4>
      <a:accent5>
        <a:srgbClr val="FFBA45"/>
      </a:accent5>
      <a:accent6>
        <a:srgbClr val="FFDFA7"/>
      </a:accent6>
      <a:hlink>
        <a:srgbClr val="FFBA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134</Words>
  <Application>Microsoft Office PowerPoint</Application>
  <PresentationFormat>Widescreen</PresentationFormat>
  <Paragraphs>42</Paragraphs>
  <Slides>7</Slides>
  <Notes>1</Notes>
  <HiddenSlides>2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Open Sans</vt:lpstr>
      <vt:lpstr>LumisXP</vt:lpstr>
      <vt:lpstr>Estrutura de diretórios do LumisXP</vt:lpstr>
      <vt:lpstr>O diretório config</vt:lpstr>
      <vt:lpstr>O diretório data</vt:lpstr>
      <vt:lpstr>O diretório log</vt:lpstr>
      <vt:lpstr>O diretório shared</vt:lpstr>
      <vt:lpstr>Sistema de arquivos espelhados</vt:lpstr>
      <vt:lpstr>Sistema de arquivos de cópia única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do LumisXP</dc:title>
  <dc:creator>Thayane Fabiano</dc:creator>
  <cp:lastModifiedBy>Rodrigo Anselmo Santana</cp:lastModifiedBy>
  <cp:revision>5</cp:revision>
  <dcterms:created xsi:type="dcterms:W3CDTF">2021-11-26T20:26:05Z</dcterms:created>
  <dcterms:modified xsi:type="dcterms:W3CDTF">2024-12-18T19:38:50Z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Widescreen</vt:lpwstr>
  </property>
  <property fmtid="{D5CDD505-2E9C-101B-9397-08002B2CF9AE}" pid="4" name="Slides">
    <vt:i4>16</vt:i4>
  </property>
</Properties>
</file>