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5" r:id="rId8"/>
    <p:sldId id="264" r:id="rId9"/>
    <p:sldId id="269" r:id="rId10"/>
    <p:sldId id="271" r:id="rId11"/>
    <p:sldId id="274" r:id="rId12"/>
    <p:sldId id="261" r:id="rId13"/>
    <p:sldId id="266" r:id="rId14"/>
    <p:sldId id="272" r:id="rId15"/>
    <p:sldId id="275" r:id="rId16"/>
    <p:sldId id="276" r:id="rId17"/>
    <p:sldId id="277" r:id="rId18"/>
    <p:sldId id="278" r:id="rId19"/>
    <p:sldId id="279" r:id="rId20"/>
    <p:sldId id="273" r:id="rId21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1D5D"/>
    <a:srgbClr val="2B3A3C"/>
    <a:srgbClr val="FFB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2" autoAdjust="0"/>
  </p:normalViewPr>
  <p:slideViewPr>
    <p:cSldViewPr snapToGrid="0" showGuides="1">
      <p:cViewPr varScale="1">
        <p:scale>
          <a:sx n="100" d="100"/>
          <a:sy n="100" d="100"/>
        </p:scale>
        <p:origin x="102" y="3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9" d="100"/>
          <a:sy n="59" d="100"/>
        </p:scale>
        <p:origin x="336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3111BAE-560C-4361-B8E8-208A65EFDE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13339A-5BE7-4DB1-AB69-7BB8131062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783E3-3FB6-4DD1-90D8-5961D1AFC14B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505976B-504F-4243-BC16-C0A28B336C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80122FE-E0EE-44C6-B6C2-EFF540F871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4816B-5C3E-4D23-B747-BFDB9BE7E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05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ão segurando celular com tela ligada&#10;&#10;Descrição gerada automaticamente">
            <a:extLst>
              <a:ext uri="{FF2B5EF4-FFF2-40B4-BE49-F238E27FC236}">
                <a16:creationId xmlns:a16="http://schemas.microsoft.com/office/drawing/2014/main" id="{4777A985-7166-43D4-AFAB-965DB17A73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18" y="0"/>
            <a:ext cx="10285714" cy="685800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EFA2E3B8-9ED5-4C9A-98B1-5581F88B02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0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ão segurando celular com tela ligada&#10;&#10;Descrição gerada automaticamente">
            <a:extLst>
              <a:ext uri="{FF2B5EF4-FFF2-40B4-BE49-F238E27FC236}">
                <a16:creationId xmlns:a16="http://schemas.microsoft.com/office/drawing/2014/main" id="{9CE0993C-F305-48CF-9845-2FE7C8C59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18" y="0"/>
            <a:ext cx="10285714" cy="6858000"/>
          </a:xfrm>
          <a:prstGeom prst="rect">
            <a:avLst/>
          </a:prstGeom>
        </p:spPr>
      </p:pic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80AE2775-FA18-4E56-A789-BFF184488A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424D2D-6E5C-419B-AC68-BED9632F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66219"/>
            <a:ext cx="4612141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060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1F124E-33B6-4C2D-AC8B-9C429DA1E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7666" y="-2467501"/>
            <a:ext cx="7284334" cy="10921010"/>
          </a:xfrm>
          <a:prstGeom prst="rect">
            <a:avLst/>
          </a:prstGeom>
        </p:spPr>
      </p:pic>
      <p:pic>
        <p:nvPicPr>
          <p:cNvPr id="4" name="Imagem 3" descr="Forma, Círculo&#10;&#10;Descrição gerada automaticamente">
            <a:extLst>
              <a:ext uri="{FF2B5EF4-FFF2-40B4-BE49-F238E27FC236}">
                <a16:creationId xmlns:a16="http://schemas.microsoft.com/office/drawing/2014/main" id="{236C5934-71B5-4220-AB87-3B2CEE94C2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40079B-4FED-412F-ADF1-9EB7CFFA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66219"/>
            <a:ext cx="4724289" cy="1325563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0108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4B49FED-E55D-492A-934F-F550F355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766219"/>
            <a:ext cx="10944225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9546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0C4333F-B5DF-416C-AF58-65003BA6A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457" y="2519363"/>
            <a:ext cx="10944225" cy="278606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6B1D5D"/>
              </a:buClr>
              <a:buFont typeface="Arial" panose="020B0604020202020204" pitchFamily="34" charset="0"/>
              <a:buChar char="•"/>
              <a:defRPr sz="1800">
                <a:solidFill>
                  <a:srgbClr val="2B3A3C"/>
                </a:solidFill>
                <a:latin typeface="+mj-lt"/>
              </a:defRPr>
            </a:lvl1pPr>
            <a:lvl2pPr>
              <a:buClr>
                <a:srgbClr val="6B1D5D"/>
              </a:buClr>
              <a:defRPr sz="1600">
                <a:solidFill>
                  <a:srgbClr val="2B3A3C"/>
                </a:solidFill>
                <a:latin typeface="+mj-lt"/>
              </a:defRPr>
            </a:lvl2pPr>
            <a:lvl3pPr>
              <a:buClr>
                <a:srgbClr val="6B1D5D"/>
              </a:buClr>
              <a:defRPr sz="1400">
                <a:solidFill>
                  <a:srgbClr val="2B3A3C"/>
                </a:solidFill>
                <a:latin typeface="+mj-lt"/>
              </a:defRPr>
            </a:lvl3pPr>
            <a:lvl4pPr>
              <a:buClr>
                <a:srgbClr val="6B1D5D"/>
              </a:buClr>
              <a:defRPr sz="1200">
                <a:solidFill>
                  <a:srgbClr val="2B3A3C"/>
                </a:solidFill>
                <a:latin typeface="+mj-lt"/>
              </a:defRPr>
            </a:lvl4pPr>
            <a:lvl5pPr>
              <a:buClr>
                <a:srgbClr val="6B1D5D"/>
              </a:buClr>
              <a:defRPr sz="1100">
                <a:solidFill>
                  <a:srgbClr val="2B3A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E73363-8CF6-411D-8891-CB6B33A8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91" y="51800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0C4333F-B5DF-416C-AF58-65003BA6A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196" y="2519363"/>
            <a:ext cx="10944225" cy="278606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6B1D5D"/>
              </a:buClr>
              <a:buFont typeface="Arial" panose="020B0604020202020204" pitchFamily="34" charset="0"/>
              <a:buNone/>
              <a:defRPr sz="1800">
                <a:solidFill>
                  <a:srgbClr val="2B3A3C"/>
                </a:solidFill>
                <a:latin typeface="+mj-lt"/>
              </a:defRPr>
            </a:lvl1pPr>
            <a:lvl2pPr marL="457200" indent="0">
              <a:buClr>
                <a:srgbClr val="6B1D5D"/>
              </a:buClr>
              <a:buNone/>
              <a:defRPr sz="1600">
                <a:solidFill>
                  <a:srgbClr val="2B3A3C"/>
                </a:solidFill>
                <a:latin typeface="+mj-lt"/>
              </a:defRPr>
            </a:lvl2pPr>
            <a:lvl3pPr marL="914400" indent="0">
              <a:buClr>
                <a:srgbClr val="6B1D5D"/>
              </a:buClr>
              <a:buNone/>
              <a:defRPr sz="1400">
                <a:solidFill>
                  <a:srgbClr val="2B3A3C"/>
                </a:solidFill>
                <a:latin typeface="+mj-lt"/>
              </a:defRPr>
            </a:lvl3pPr>
            <a:lvl4pPr marL="1371600" indent="0">
              <a:buClr>
                <a:srgbClr val="6B1D5D"/>
              </a:buClr>
              <a:buNone/>
              <a:defRPr sz="1200">
                <a:solidFill>
                  <a:srgbClr val="2B3A3C"/>
                </a:solidFill>
                <a:latin typeface="+mj-lt"/>
              </a:defRPr>
            </a:lvl4pPr>
            <a:lvl5pPr marL="1828800" indent="0">
              <a:buClr>
                <a:srgbClr val="6B1D5D"/>
              </a:buClr>
              <a:buNone/>
              <a:defRPr sz="1100">
                <a:solidFill>
                  <a:srgbClr val="2B3A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8F3CFD-DFF6-4645-9978-CAA56A91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92" y="52501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6261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C5C9267-FA14-410B-B756-72A3FB8E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981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B1D5D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155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66" r:id="rId3"/>
    <p:sldLayoutId id="2147483664" r:id="rId4"/>
    <p:sldLayoutId id="2147483649" r:id="rId5"/>
    <p:sldLayoutId id="2147483667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Bozon Bold" panose="000008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861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DCB9CF4-6B3E-4CE7-9164-80C0EA6BC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distribuição </a:t>
            </a:r>
            <a:r>
              <a:rPr lang="pt-BR" i="1" dirty="0" err="1"/>
              <a:t>standalone</a:t>
            </a:r>
            <a:r>
              <a:rPr lang="pt-BR" dirty="0"/>
              <a:t> do </a:t>
            </a:r>
            <a:r>
              <a:rPr lang="pt-BR" dirty="0" err="1"/>
              <a:t>LumisXP</a:t>
            </a:r>
            <a:endParaRPr lang="pt-BR" dirty="0"/>
          </a:p>
        </p:txBody>
      </p:sp>
      <p:sp>
        <p:nvSpPr>
          <p:cNvPr id="25" name="Client">
            <a:extLst>
              <a:ext uri="{FF2B5EF4-FFF2-40B4-BE49-F238E27FC236}">
                <a16:creationId xmlns:a16="http://schemas.microsoft.com/office/drawing/2014/main" id="{FBAB6E6C-985C-430C-BECB-AE87C863231B}"/>
              </a:ext>
            </a:extLst>
          </p:cNvPr>
          <p:cNvSpPr/>
          <p:nvPr/>
        </p:nvSpPr>
        <p:spPr>
          <a:xfrm>
            <a:off x="160867" y="3251200"/>
            <a:ext cx="1261533" cy="1325563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Client</a:t>
            </a:r>
            <a:endParaRPr lang="pt-BR" dirty="0"/>
          </a:p>
        </p:txBody>
      </p:sp>
      <p:sp>
        <p:nvSpPr>
          <p:cNvPr id="26" name="Banco de dados">
            <a:extLst>
              <a:ext uri="{FF2B5EF4-FFF2-40B4-BE49-F238E27FC236}">
                <a16:creationId xmlns:a16="http://schemas.microsoft.com/office/drawing/2014/main" id="{28FE3A02-7325-459B-9376-9DA86A65FA74}"/>
              </a:ext>
            </a:extLst>
          </p:cNvPr>
          <p:cNvSpPr/>
          <p:nvPr/>
        </p:nvSpPr>
        <p:spPr>
          <a:xfrm>
            <a:off x="10282767" y="2191014"/>
            <a:ext cx="1604433" cy="1325563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Banco de dados</a:t>
            </a:r>
          </a:p>
        </p:txBody>
      </p:sp>
      <p:sp>
        <p:nvSpPr>
          <p:cNvPr id="27" name="Big Data">
            <a:extLst>
              <a:ext uri="{FF2B5EF4-FFF2-40B4-BE49-F238E27FC236}">
                <a16:creationId xmlns:a16="http://schemas.microsoft.com/office/drawing/2014/main" id="{2FE9B157-3103-41CB-A8C2-3F63A524A8F7}"/>
              </a:ext>
            </a:extLst>
          </p:cNvPr>
          <p:cNvSpPr/>
          <p:nvPr/>
        </p:nvSpPr>
        <p:spPr>
          <a:xfrm>
            <a:off x="10282767" y="3901281"/>
            <a:ext cx="1604433" cy="1325563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Repositório Big data</a:t>
            </a:r>
          </a:p>
        </p:txBody>
      </p:sp>
      <p:sp>
        <p:nvSpPr>
          <p:cNvPr id="57" name="WS Novo">
            <a:extLst>
              <a:ext uri="{FF2B5EF4-FFF2-40B4-BE49-F238E27FC236}">
                <a16:creationId xmlns:a16="http://schemas.microsoft.com/office/drawing/2014/main" id="{60F7E8CC-DFC1-4A85-8310-C2D613A9BCD4}"/>
              </a:ext>
            </a:extLst>
          </p:cNvPr>
          <p:cNvSpPr/>
          <p:nvPr/>
        </p:nvSpPr>
        <p:spPr>
          <a:xfrm>
            <a:off x="2806702" y="2191014"/>
            <a:ext cx="1261533" cy="3193786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Web server</a:t>
            </a:r>
          </a:p>
        </p:txBody>
      </p:sp>
      <p:sp>
        <p:nvSpPr>
          <p:cNvPr id="58" name="AS Novo">
            <a:extLst>
              <a:ext uri="{FF2B5EF4-FFF2-40B4-BE49-F238E27FC236}">
                <a16:creationId xmlns:a16="http://schemas.microsoft.com/office/drawing/2014/main" id="{9214F90B-8C41-40F0-98A1-A92D961D45D8}"/>
              </a:ext>
            </a:extLst>
          </p:cNvPr>
          <p:cNvSpPr/>
          <p:nvPr/>
        </p:nvSpPr>
        <p:spPr>
          <a:xfrm>
            <a:off x="6268913" y="2191015"/>
            <a:ext cx="1261533" cy="3193785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App Server</a:t>
            </a:r>
          </a:p>
        </p:txBody>
      </p:sp>
      <p:sp>
        <p:nvSpPr>
          <p:cNvPr id="59" name="Seta BD Nova">
            <a:extLst>
              <a:ext uri="{FF2B5EF4-FFF2-40B4-BE49-F238E27FC236}">
                <a16:creationId xmlns:a16="http://schemas.microsoft.com/office/drawing/2014/main" id="{F37F232C-EBFA-4537-9DA9-3B4B31F1EC9E}"/>
              </a:ext>
            </a:extLst>
          </p:cNvPr>
          <p:cNvSpPr/>
          <p:nvPr/>
        </p:nvSpPr>
        <p:spPr>
          <a:xfrm>
            <a:off x="7451387" y="2622615"/>
            <a:ext cx="2831379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Seta Bid Data Nova">
            <a:extLst>
              <a:ext uri="{FF2B5EF4-FFF2-40B4-BE49-F238E27FC236}">
                <a16:creationId xmlns:a16="http://schemas.microsoft.com/office/drawing/2014/main" id="{D36FC3BB-7405-4F45-84D9-465F2127D0AB}"/>
              </a:ext>
            </a:extLst>
          </p:cNvPr>
          <p:cNvSpPr/>
          <p:nvPr/>
        </p:nvSpPr>
        <p:spPr>
          <a:xfrm>
            <a:off x="7451386" y="4352178"/>
            <a:ext cx="2831379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Seta WS Nova">
            <a:extLst>
              <a:ext uri="{FF2B5EF4-FFF2-40B4-BE49-F238E27FC236}">
                <a16:creationId xmlns:a16="http://schemas.microsoft.com/office/drawing/2014/main" id="{7FA80B57-7DE6-441E-B122-BB0064CBD7CE}"/>
              </a:ext>
            </a:extLst>
          </p:cNvPr>
          <p:cNvSpPr/>
          <p:nvPr/>
        </p:nvSpPr>
        <p:spPr>
          <a:xfrm>
            <a:off x="1320801" y="3687367"/>
            <a:ext cx="1485902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Seta AS Nova">
            <a:extLst>
              <a:ext uri="{FF2B5EF4-FFF2-40B4-BE49-F238E27FC236}">
                <a16:creationId xmlns:a16="http://schemas.microsoft.com/office/drawing/2014/main" id="{678213F3-C17C-4DFC-8789-D9F8F9E07A07}"/>
              </a:ext>
            </a:extLst>
          </p:cNvPr>
          <p:cNvSpPr/>
          <p:nvPr/>
        </p:nvSpPr>
        <p:spPr>
          <a:xfrm>
            <a:off x="3966637" y="3682801"/>
            <a:ext cx="2302276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Tomcat">
            <a:extLst>
              <a:ext uri="{FF2B5EF4-FFF2-40B4-BE49-F238E27FC236}">
                <a16:creationId xmlns:a16="http://schemas.microsoft.com/office/drawing/2014/main" id="{BED513AC-0EAF-4A1B-A6B2-CC2BD04ECD85}"/>
              </a:ext>
            </a:extLst>
          </p:cNvPr>
          <p:cNvSpPr/>
          <p:nvPr/>
        </p:nvSpPr>
        <p:spPr>
          <a:xfrm>
            <a:off x="4914133" y="2191014"/>
            <a:ext cx="1261533" cy="3193785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Tomcat</a:t>
            </a:r>
            <a:endParaRPr lang="pt-BR" dirty="0"/>
          </a:p>
        </p:txBody>
      </p:sp>
      <p:sp>
        <p:nvSpPr>
          <p:cNvPr id="34" name="Seta Tomcat">
            <a:extLst>
              <a:ext uri="{FF2B5EF4-FFF2-40B4-BE49-F238E27FC236}">
                <a16:creationId xmlns:a16="http://schemas.microsoft.com/office/drawing/2014/main" id="{D0643CC5-5DD6-496D-8671-5653B0AD28C9}"/>
              </a:ext>
            </a:extLst>
          </p:cNvPr>
          <p:cNvSpPr/>
          <p:nvPr/>
        </p:nvSpPr>
        <p:spPr>
          <a:xfrm>
            <a:off x="1310215" y="3682801"/>
            <a:ext cx="3603918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 Tomcat-DB">
            <a:extLst>
              <a:ext uri="{FF2B5EF4-FFF2-40B4-BE49-F238E27FC236}">
                <a16:creationId xmlns:a16="http://schemas.microsoft.com/office/drawing/2014/main" id="{3D545137-0E37-476D-BEDF-7E5ABE4E118B}"/>
              </a:ext>
            </a:extLst>
          </p:cNvPr>
          <p:cNvSpPr/>
          <p:nvPr/>
        </p:nvSpPr>
        <p:spPr>
          <a:xfrm>
            <a:off x="6095999" y="2635513"/>
            <a:ext cx="4186765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 Tomcat-BD">
            <a:extLst>
              <a:ext uri="{FF2B5EF4-FFF2-40B4-BE49-F238E27FC236}">
                <a16:creationId xmlns:a16="http://schemas.microsoft.com/office/drawing/2014/main" id="{B9C15D37-A18C-4464-BCB2-26DC404F20CF}"/>
              </a:ext>
            </a:extLst>
          </p:cNvPr>
          <p:cNvSpPr/>
          <p:nvPr/>
        </p:nvSpPr>
        <p:spPr>
          <a:xfrm>
            <a:off x="6095999" y="4345568"/>
            <a:ext cx="4186765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MySQL">
            <a:extLst>
              <a:ext uri="{FF2B5EF4-FFF2-40B4-BE49-F238E27FC236}">
                <a16:creationId xmlns:a16="http://schemas.microsoft.com/office/drawing/2014/main" id="{19F06A29-A5AE-42B4-8F5D-DC637CA40288}"/>
              </a:ext>
            </a:extLst>
          </p:cNvPr>
          <p:cNvSpPr/>
          <p:nvPr/>
        </p:nvSpPr>
        <p:spPr>
          <a:xfrm>
            <a:off x="10282764" y="2197624"/>
            <a:ext cx="1604433" cy="1325563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MySQL</a:t>
            </a:r>
          </a:p>
        </p:txBody>
      </p:sp>
      <p:sp>
        <p:nvSpPr>
          <p:cNvPr id="17" name="Elasticsearch">
            <a:extLst>
              <a:ext uri="{FF2B5EF4-FFF2-40B4-BE49-F238E27FC236}">
                <a16:creationId xmlns:a16="http://schemas.microsoft.com/office/drawing/2014/main" id="{6177985A-B669-45EA-896D-2B5483647A51}"/>
              </a:ext>
            </a:extLst>
          </p:cNvPr>
          <p:cNvSpPr/>
          <p:nvPr/>
        </p:nvSpPr>
        <p:spPr>
          <a:xfrm>
            <a:off x="10282763" y="3907891"/>
            <a:ext cx="1604433" cy="1325563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/>
              <a:t>Elasticsearch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27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33" grpId="0" animBg="1"/>
      <p:bldP spid="34" grpId="0" animBg="1"/>
      <p:bldP spid="35" grpId="0" animBg="1"/>
      <p:bldP spid="36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681B749-D8F7-47A6-B940-711E8602E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Baixando a distribuição </a:t>
            </a:r>
            <a:r>
              <a:rPr lang="pt-BR" i="1" dirty="0" err="1"/>
              <a:t>standalone</a:t>
            </a:r>
            <a:r>
              <a:rPr lang="pt-BR" dirty="0"/>
              <a:t> do </a:t>
            </a:r>
            <a:r>
              <a:rPr lang="pt-BR" dirty="0" err="1"/>
              <a:t>LumisXP</a:t>
            </a:r>
            <a:endParaRPr lang="pt-BR" dirty="0"/>
          </a:p>
        </p:txBody>
      </p:sp>
      <p:pic>
        <p:nvPicPr>
          <p:cNvPr id="7" name="Tela inicial">
            <a:extLst>
              <a:ext uri="{FF2B5EF4-FFF2-40B4-BE49-F238E27FC236}">
                <a16:creationId xmlns:a16="http://schemas.microsoft.com/office/drawing/2014/main" id="{F2F447CB-6841-481D-8D43-4CDE1EBC7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63" y="2379802"/>
            <a:ext cx="10267950" cy="2949731"/>
          </a:xfrm>
          <a:prstGeom prst="rect">
            <a:avLst/>
          </a:prstGeom>
        </p:spPr>
      </p:pic>
      <p:sp>
        <p:nvSpPr>
          <p:cNvPr id="8" name="Destaque URL">
            <a:extLst>
              <a:ext uri="{FF2B5EF4-FFF2-40B4-BE49-F238E27FC236}">
                <a16:creationId xmlns:a16="http://schemas.microsoft.com/office/drawing/2014/main" id="{CFD97414-8B43-4BE3-9030-64C2222779C1}"/>
              </a:ext>
            </a:extLst>
          </p:cNvPr>
          <p:cNvSpPr/>
          <p:nvPr/>
        </p:nvSpPr>
        <p:spPr>
          <a:xfrm>
            <a:off x="2153540" y="2379802"/>
            <a:ext cx="1743342" cy="363398"/>
          </a:xfrm>
          <a:prstGeom prst="flowChartProcess">
            <a:avLst/>
          </a:prstGeom>
          <a:noFill/>
          <a:ln w="1270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Destaque botão de login">
            <a:extLst>
              <a:ext uri="{FF2B5EF4-FFF2-40B4-BE49-F238E27FC236}">
                <a16:creationId xmlns:a16="http://schemas.microsoft.com/office/drawing/2014/main" id="{4AC05E7E-2E05-43BE-AAF0-79B81F19BF1E}"/>
              </a:ext>
            </a:extLst>
          </p:cNvPr>
          <p:cNvSpPr/>
          <p:nvPr/>
        </p:nvSpPr>
        <p:spPr>
          <a:xfrm>
            <a:off x="9640111" y="2895600"/>
            <a:ext cx="1215957" cy="616085"/>
          </a:xfrm>
          <a:prstGeom prst="flowChartProcess">
            <a:avLst/>
          </a:prstGeom>
          <a:noFill/>
          <a:ln w="1270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Login / cadastro">
            <a:extLst>
              <a:ext uri="{FF2B5EF4-FFF2-40B4-BE49-F238E27FC236}">
                <a16:creationId xmlns:a16="http://schemas.microsoft.com/office/drawing/2014/main" id="{6ACA65F9-5FBC-490F-94DE-8699A27C0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024" y="2167349"/>
            <a:ext cx="6517951" cy="3678974"/>
          </a:xfrm>
          <a:prstGeom prst="rect">
            <a:avLst/>
          </a:prstGeom>
        </p:spPr>
      </p:pic>
      <p:sp>
        <p:nvSpPr>
          <p:cNvPr id="12" name="Destaque Login">
            <a:extLst>
              <a:ext uri="{FF2B5EF4-FFF2-40B4-BE49-F238E27FC236}">
                <a16:creationId xmlns:a16="http://schemas.microsoft.com/office/drawing/2014/main" id="{9B3C1B62-30A7-40A9-B428-7FF589BA6C09}"/>
              </a:ext>
            </a:extLst>
          </p:cNvPr>
          <p:cNvSpPr/>
          <p:nvPr/>
        </p:nvSpPr>
        <p:spPr>
          <a:xfrm>
            <a:off x="2837024" y="2379802"/>
            <a:ext cx="1743342" cy="3273511"/>
          </a:xfrm>
          <a:prstGeom prst="flowChartProcess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Destaque Cadastro">
            <a:extLst>
              <a:ext uri="{FF2B5EF4-FFF2-40B4-BE49-F238E27FC236}">
                <a16:creationId xmlns:a16="http://schemas.microsoft.com/office/drawing/2014/main" id="{59EF1107-1D0F-4C97-A834-B51300461C4D}"/>
              </a:ext>
            </a:extLst>
          </p:cNvPr>
          <p:cNvSpPr/>
          <p:nvPr/>
        </p:nvSpPr>
        <p:spPr>
          <a:xfrm>
            <a:off x="4531642" y="2370080"/>
            <a:ext cx="4738818" cy="3283233"/>
          </a:xfrm>
          <a:prstGeom prst="flowChartProcess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Depois do login">
            <a:extLst>
              <a:ext uri="{FF2B5EF4-FFF2-40B4-BE49-F238E27FC236}">
                <a16:creationId xmlns:a16="http://schemas.microsoft.com/office/drawing/2014/main" id="{8260C1D2-9927-457E-8AA2-530E0AB95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14" y="2336325"/>
            <a:ext cx="11235447" cy="2678107"/>
          </a:xfrm>
          <a:prstGeom prst="rect">
            <a:avLst/>
          </a:prstGeom>
        </p:spPr>
      </p:pic>
      <p:sp>
        <p:nvSpPr>
          <p:cNvPr id="16" name="Seta: Suporte e aprendizado">
            <a:extLst>
              <a:ext uri="{FF2B5EF4-FFF2-40B4-BE49-F238E27FC236}">
                <a16:creationId xmlns:a16="http://schemas.microsoft.com/office/drawing/2014/main" id="{FC7AA4AC-851A-4C60-BE6D-CA1FE40145D9}"/>
              </a:ext>
            </a:extLst>
          </p:cNvPr>
          <p:cNvSpPr/>
          <p:nvPr/>
        </p:nvSpPr>
        <p:spPr>
          <a:xfrm rot="2197709">
            <a:off x="4948472" y="1851382"/>
            <a:ext cx="2451370" cy="80091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Destaque Downloads">
            <a:extLst>
              <a:ext uri="{FF2B5EF4-FFF2-40B4-BE49-F238E27FC236}">
                <a16:creationId xmlns:a16="http://schemas.microsoft.com/office/drawing/2014/main" id="{4EB550D2-ED04-4B0F-B5D9-2FB088A0AF34}"/>
              </a:ext>
            </a:extLst>
          </p:cNvPr>
          <p:cNvSpPr/>
          <p:nvPr/>
        </p:nvSpPr>
        <p:spPr>
          <a:xfrm>
            <a:off x="6599582" y="3985669"/>
            <a:ext cx="934279" cy="258340"/>
          </a:xfrm>
          <a:prstGeom prst="flowChartProcess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Downloads">
            <a:extLst>
              <a:ext uri="{FF2B5EF4-FFF2-40B4-BE49-F238E27FC236}">
                <a16:creationId xmlns:a16="http://schemas.microsoft.com/office/drawing/2014/main" id="{9EF7CF7C-7F7A-4F1B-BAE1-054B84DDD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168" y="2151779"/>
            <a:ext cx="9631661" cy="3405776"/>
          </a:xfrm>
          <a:prstGeom prst="rect">
            <a:avLst/>
          </a:prstGeom>
        </p:spPr>
      </p:pic>
      <p:sp>
        <p:nvSpPr>
          <p:cNvPr id="20" name="Seta: Desenvolvimento">
            <a:extLst>
              <a:ext uri="{FF2B5EF4-FFF2-40B4-BE49-F238E27FC236}">
                <a16:creationId xmlns:a16="http://schemas.microsoft.com/office/drawing/2014/main" id="{23F67FD4-05A7-45F6-87AC-89F8A188E262}"/>
              </a:ext>
            </a:extLst>
          </p:cNvPr>
          <p:cNvSpPr/>
          <p:nvPr/>
        </p:nvSpPr>
        <p:spPr>
          <a:xfrm rot="4463427">
            <a:off x="2064622" y="1511201"/>
            <a:ext cx="1503013" cy="80091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Termos de uso">
            <a:extLst>
              <a:ext uri="{FF2B5EF4-FFF2-40B4-BE49-F238E27FC236}">
                <a16:creationId xmlns:a16="http://schemas.microsoft.com/office/drawing/2014/main" id="{0C857B07-352C-4E11-8C6D-4AD42B6854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2018" y="2112868"/>
            <a:ext cx="3992173" cy="4624267"/>
          </a:xfrm>
          <a:prstGeom prst="rect">
            <a:avLst/>
          </a:prstGeom>
        </p:spPr>
      </p:pic>
      <p:sp>
        <p:nvSpPr>
          <p:cNvPr id="23" name="Seta: Li e aceito termos de uso">
            <a:extLst>
              <a:ext uri="{FF2B5EF4-FFF2-40B4-BE49-F238E27FC236}">
                <a16:creationId xmlns:a16="http://schemas.microsoft.com/office/drawing/2014/main" id="{C7F24F52-931F-41A6-B2F0-0EFD6B2A1E14}"/>
              </a:ext>
            </a:extLst>
          </p:cNvPr>
          <p:cNvSpPr/>
          <p:nvPr/>
        </p:nvSpPr>
        <p:spPr>
          <a:xfrm>
            <a:off x="3145375" y="5892259"/>
            <a:ext cx="1503013" cy="80091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: Download">
            <a:extLst>
              <a:ext uri="{FF2B5EF4-FFF2-40B4-BE49-F238E27FC236}">
                <a16:creationId xmlns:a16="http://schemas.microsoft.com/office/drawing/2014/main" id="{E8F14C9D-5EB6-4A7D-8312-76398AE42DAE}"/>
              </a:ext>
            </a:extLst>
          </p:cNvPr>
          <p:cNvSpPr/>
          <p:nvPr/>
        </p:nvSpPr>
        <p:spPr>
          <a:xfrm rot="10800000">
            <a:off x="5414233" y="6238739"/>
            <a:ext cx="1363530" cy="5724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4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3" grpId="0" animBg="1"/>
      <p:bldP spid="23" grpId="1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548AF-EF00-4C4F-866C-24603707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ciclo de vida de uma solução</a:t>
            </a:r>
          </a:p>
        </p:txBody>
      </p:sp>
    </p:spTree>
    <p:extLst>
      <p:ext uri="{BB962C8B-B14F-4D97-AF65-F5344CB8AC3E}">
        <p14:creationId xmlns:p14="http://schemas.microsoft.com/office/powerpoint/2010/main" val="314851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52AFDE1-D3EF-495D-8432-3C1114DD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ciclo de vida de uma solução</a:t>
            </a:r>
          </a:p>
        </p:txBody>
      </p:sp>
      <p:sp>
        <p:nvSpPr>
          <p:cNvPr id="4" name="Desenvolvimento">
            <a:extLst>
              <a:ext uri="{FF2B5EF4-FFF2-40B4-BE49-F238E27FC236}">
                <a16:creationId xmlns:a16="http://schemas.microsoft.com/office/drawing/2014/main" id="{FAC3C7E1-17AB-4E86-9D6D-8F0124F8F43E}"/>
              </a:ext>
            </a:extLst>
          </p:cNvPr>
          <p:cNvSpPr/>
          <p:nvPr/>
        </p:nvSpPr>
        <p:spPr>
          <a:xfrm>
            <a:off x="2215284" y="2639319"/>
            <a:ext cx="2334827" cy="1109709"/>
          </a:xfrm>
          <a:prstGeom prst="cube">
            <a:avLst>
              <a:gd name="adj" fmla="val 1140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Desenvolvimento</a:t>
            </a:r>
          </a:p>
        </p:txBody>
      </p:sp>
      <p:sp>
        <p:nvSpPr>
          <p:cNvPr id="5" name="Integração">
            <a:extLst>
              <a:ext uri="{FF2B5EF4-FFF2-40B4-BE49-F238E27FC236}">
                <a16:creationId xmlns:a16="http://schemas.microsoft.com/office/drawing/2014/main" id="{677465EB-1452-49D0-840E-93A7C7696200}"/>
              </a:ext>
            </a:extLst>
          </p:cNvPr>
          <p:cNvSpPr/>
          <p:nvPr/>
        </p:nvSpPr>
        <p:spPr>
          <a:xfrm>
            <a:off x="5508899" y="4520800"/>
            <a:ext cx="2334827" cy="1109709"/>
          </a:xfrm>
          <a:prstGeom prst="cube">
            <a:avLst>
              <a:gd name="adj" fmla="val 1140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Integração (Jenkins)</a:t>
            </a:r>
          </a:p>
        </p:txBody>
      </p:sp>
      <p:sp>
        <p:nvSpPr>
          <p:cNvPr id="6" name="Homol">
            <a:extLst>
              <a:ext uri="{FF2B5EF4-FFF2-40B4-BE49-F238E27FC236}">
                <a16:creationId xmlns:a16="http://schemas.microsoft.com/office/drawing/2014/main" id="{2D97B764-5B89-4BB8-BD44-917FF018BBC8}"/>
              </a:ext>
            </a:extLst>
          </p:cNvPr>
          <p:cNvSpPr/>
          <p:nvPr/>
        </p:nvSpPr>
        <p:spPr>
          <a:xfrm>
            <a:off x="5519224" y="2639318"/>
            <a:ext cx="2334827" cy="1109709"/>
          </a:xfrm>
          <a:prstGeom prst="cube">
            <a:avLst>
              <a:gd name="adj" fmla="val 1140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Homologação / QA / Pré-produção</a:t>
            </a:r>
          </a:p>
        </p:txBody>
      </p:sp>
      <p:sp>
        <p:nvSpPr>
          <p:cNvPr id="7" name="Prod">
            <a:extLst>
              <a:ext uri="{FF2B5EF4-FFF2-40B4-BE49-F238E27FC236}">
                <a16:creationId xmlns:a16="http://schemas.microsoft.com/office/drawing/2014/main" id="{EDEA7B38-319D-40EE-97B7-F3234382BAC5}"/>
              </a:ext>
            </a:extLst>
          </p:cNvPr>
          <p:cNvSpPr/>
          <p:nvPr/>
        </p:nvSpPr>
        <p:spPr>
          <a:xfrm>
            <a:off x="8823164" y="2639317"/>
            <a:ext cx="2334827" cy="1109709"/>
          </a:xfrm>
          <a:prstGeom prst="cube">
            <a:avLst>
              <a:gd name="adj" fmla="val 1140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Produção</a:t>
            </a:r>
          </a:p>
        </p:txBody>
      </p:sp>
      <p:sp>
        <p:nvSpPr>
          <p:cNvPr id="11" name="CVS">
            <a:extLst>
              <a:ext uri="{FF2B5EF4-FFF2-40B4-BE49-F238E27FC236}">
                <a16:creationId xmlns:a16="http://schemas.microsoft.com/office/drawing/2014/main" id="{9D38F342-9848-4002-BDB4-0F24BC508810}"/>
              </a:ext>
            </a:extLst>
          </p:cNvPr>
          <p:cNvSpPr/>
          <p:nvPr/>
        </p:nvSpPr>
        <p:spPr>
          <a:xfrm>
            <a:off x="2215284" y="4515495"/>
            <a:ext cx="2334827" cy="1109709"/>
          </a:xfrm>
          <a:prstGeom prst="cube">
            <a:avLst>
              <a:gd name="adj" fmla="val 1140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Controle de versão (</a:t>
            </a:r>
            <a:r>
              <a:rPr lang="pt-BR" dirty="0" err="1"/>
              <a:t>Git</a:t>
            </a:r>
            <a:r>
              <a:rPr lang="pt-BR" dirty="0"/>
              <a:t>)</a:t>
            </a:r>
          </a:p>
        </p:txBody>
      </p:sp>
      <p:sp>
        <p:nvSpPr>
          <p:cNvPr id="8" name="Dev &gt; CVS">
            <a:extLst>
              <a:ext uri="{FF2B5EF4-FFF2-40B4-BE49-F238E27FC236}">
                <a16:creationId xmlns:a16="http://schemas.microsoft.com/office/drawing/2014/main" id="{D8507E76-2FB5-4488-845E-24B9B473FAA6}"/>
              </a:ext>
            </a:extLst>
          </p:cNvPr>
          <p:cNvSpPr/>
          <p:nvPr/>
        </p:nvSpPr>
        <p:spPr>
          <a:xfrm>
            <a:off x="3174072" y="3762344"/>
            <a:ext cx="417250" cy="84338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VS &gt; Integração">
            <a:extLst>
              <a:ext uri="{FF2B5EF4-FFF2-40B4-BE49-F238E27FC236}">
                <a16:creationId xmlns:a16="http://schemas.microsoft.com/office/drawing/2014/main" id="{589F52BC-D9FA-4842-9870-0FDB4D1E6C93}"/>
              </a:ext>
            </a:extLst>
          </p:cNvPr>
          <p:cNvSpPr/>
          <p:nvPr/>
        </p:nvSpPr>
        <p:spPr>
          <a:xfrm rot="16200000">
            <a:off x="4769662" y="4539734"/>
            <a:ext cx="417250" cy="106122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Integração &gt; Homol">
            <a:extLst>
              <a:ext uri="{FF2B5EF4-FFF2-40B4-BE49-F238E27FC236}">
                <a16:creationId xmlns:a16="http://schemas.microsoft.com/office/drawing/2014/main" id="{185A5BE1-2CF7-4062-9603-D20E6116DEDA}"/>
              </a:ext>
            </a:extLst>
          </p:cNvPr>
          <p:cNvSpPr/>
          <p:nvPr/>
        </p:nvSpPr>
        <p:spPr>
          <a:xfrm rot="10800000">
            <a:off x="6467687" y="3749027"/>
            <a:ext cx="417250" cy="90996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Homol &gt; Prod">
            <a:extLst>
              <a:ext uri="{FF2B5EF4-FFF2-40B4-BE49-F238E27FC236}">
                <a16:creationId xmlns:a16="http://schemas.microsoft.com/office/drawing/2014/main" id="{51076319-1FB2-49D2-B53F-E6DDC2A9EF24}"/>
              </a:ext>
            </a:extLst>
          </p:cNvPr>
          <p:cNvSpPr/>
          <p:nvPr/>
        </p:nvSpPr>
        <p:spPr>
          <a:xfrm rot="16200000">
            <a:off x="8060696" y="2663560"/>
            <a:ext cx="417250" cy="106122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0" name="Dev 1">
            <a:extLst>
              <a:ext uri="{FF2B5EF4-FFF2-40B4-BE49-F238E27FC236}">
                <a16:creationId xmlns:a16="http://schemas.microsoft.com/office/drawing/2014/main" id="{A81F2924-3784-4F7B-ACE3-635907008CE3}"/>
              </a:ext>
            </a:extLst>
          </p:cNvPr>
          <p:cNvGrpSpPr/>
          <p:nvPr/>
        </p:nvGrpSpPr>
        <p:grpSpPr>
          <a:xfrm>
            <a:off x="725073" y="2410906"/>
            <a:ext cx="4085408" cy="1489625"/>
            <a:chOff x="67848" y="2458531"/>
            <a:chExt cx="4085408" cy="1489625"/>
          </a:xfrm>
        </p:grpSpPr>
        <p:pic>
          <p:nvPicPr>
            <p:cNvPr id="14" name="Dev 1" descr="Usuário com preenchimento sólido">
              <a:extLst>
                <a:ext uri="{FF2B5EF4-FFF2-40B4-BE49-F238E27FC236}">
                  <a16:creationId xmlns:a16="http://schemas.microsoft.com/office/drawing/2014/main" id="{CD368985-D711-4947-ADB2-F782E90A8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73465" y="2757961"/>
              <a:ext cx="967670" cy="967670"/>
            </a:xfrm>
            <a:prstGeom prst="rect">
              <a:avLst/>
            </a:prstGeom>
          </p:spPr>
        </p:pic>
        <p:sp>
          <p:nvSpPr>
            <p:cNvPr id="2" name="Dev1 txt">
              <a:extLst>
                <a:ext uri="{FF2B5EF4-FFF2-40B4-BE49-F238E27FC236}">
                  <a16:creationId xmlns:a16="http://schemas.microsoft.com/office/drawing/2014/main" id="{A6A4A829-4120-46A4-BEF2-C5051CD859C5}"/>
                </a:ext>
              </a:extLst>
            </p:cNvPr>
            <p:cNvSpPr txBox="1"/>
            <p:nvPr/>
          </p:nvSpPr>
          <p:spPr>
            <a:xfrm>
              <a:off x="67848" y="3571742"/>
              <a:ext cx="1378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Desenvolvedor</a:t>
              </a:r>
            </a:p>
          </p:txBody>
        </p:sp>
        <p:sp>
          <p:nvSpPr>
            <p:cNvPr id="15" name="Dev 1 destaque">
              <a:extLst>
                <a:ext uri="{FF2B5EF4-FFF2-40B4-BE49-F238E27FC236}">
                  <a16:creationId xmlns:a16="http://schemas.microsoft.com/office/drawing/2014/main" id="{56458AE2-53B3-4798-B405-5DD6E80F9047}"/>
                </a:ext>
              </a:extLst>
            </p:cNvPr>
            <p:cNvSpPr/>
            <p:nvPr/>
          </p:nvSpPr>
          <p:spPr>
            <a:xfrm>
              <a:off x="67848" y="2458531"/>
              <a:ext cx="4085408" cy="1489625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1" name="Dev 2">
            <a:extLst>
              <a:ext uri="{FF2B5EF4-FFF2-40B4-BE49-F238E27FC236}">
                <a16:creationId xmlns:a16="http://schemas.microsoft.com/office/drawing/2014/main" id="{F1C90CBA-086A-448A-9EBD-D27C6F73D445}"/>
              </a:ext>
            </a:extLst>
          </p:cNvPr>
          <p:cNvGrpSpPr/>
          <p:nvPr/>
        </p:nvGrpSpPr>
        <p:grpSpPr>
          <a:xfrm>
            <a:off x="733944" y="4268929"/>
            <a:ext cx="4085408" cy="1489625"/>
            <a:chOff x="76719" y="4316554"/>
            <a:chExt cx="4085408" cy="1489625"/>
          </a:xfrm>
        </p:grpSpPr>
        <p:pic>
          <p:nvPicPr>
            <p:cNvPr id="16" name="Dev 2" descr="Usuário com preenchimento sólido">
              <a:extLst>
                <a:ext uri="{FF2B5EF4-FFF2-40B4-BE49-F238E27FC236}">
                  <a16:creationId xmlns:a16="http://schemas.microsoft.com/office/drawing/2014/main" id="{1D460C1E-50A7-4EBC-B76F-627C3A844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82336" y="4508895"/>
              <a:ext cx="967670" cy="967670"/>
            </a:xfrm>
            <a:prstGeom prst="rect">
              <a:avLst/>
            </a:prstGeom>
          </p:spPr>
        </p:pic>
        <p:sp>
          <p:nvSpPr>
            <p:cNvPr id="17" name="Dev 2 txt">
              <a:extLst>
                <a:ext uri="{FF2B5EF4-FFF2-40B4-BE49-F238E27FC236}">
                  <a16:creationId xmlns:a16="http://schemas.microsoft.com/office/drawing/2014/main" id="{C49897CB-50B9-4E41-97DB-FD5191FCBA78}"/>
                </a:ext>
              </a:extLst>
            </p:cNvPr>
            <p:cNvSpPr txBox="1"/>
            <p:nvPr/>
          </p:nvSpPr>
          <p:spPr>
            <a:xfrm>
              <a:off x="76719" y="5322676"/>
              <a:ext cx="1378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Desenvolvedor</a:t>
              </a:r>
            </a:p>
          </p:txBody>
        </p:sp>
        <p:sp>
          <p:nvSpPr>
            <p:cNvPr id="18" name="Dev 2 destaque">
              <a:extLst>
                <a:ext uri="{FF2B5EF4-FFF2-40B4-BE49-F238E27FC236}">
                  <a16:creationId xmlns:a16="http://schemas.microsoft.com/office/drawing/2014/main" id="{DDCD2A9F-5704-489C-9163-690FD2C22848}"/>
                </a:ext>
              </a:extLst>
            </p:cNvPr>
            <p:cNvSpPr/>
            <p:nvPr/>
          </p:nvSpPr>
          <p:spPr>
            <a:xfrm>
              <a:off x="76719" y="4316554"/>
              <a:ext cx="4085408" cy="1489625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2" name="Dev 3">
            <a:extLst>
              <a:ext uri="{FF2B5EF4-FFF2-40B4-BE49-F238E27FC236}">
                <a16:creationId xmlns:a16="http://schemas.microsoft.com/office/drawing/2014/main" id="{D5CE92C6-30DF-4F69-A7A4-76BEC123009B}"/>
              </a:ext>
            </a:extLst>
          </p:cNvPr>
          <p:cNvGrpSpPr/>
          <p:nvPr/>
        </p:nvGrpSpPr>
        <p:grpSpPr>
          <a:xfrm>
            <a:off x="5334000" y="4325535"/>
            <a:ext cx="2638425" cy="2421227"/>
            <a:chOff x="4676775" y="4373160"/>
            <a:chExt cx="2638425" cy="2421227"/>
          </a:xfrm>
        </p:grpSpPr>
        <p:pic>
          <p:nvPicPr>
            <p:cNvPr id="19" name="Dev 3" descr="Usuário com preenchimento sólido">
              <a:extLst>
                <a:ext uri="{FF2B5EF4-FFF2-40B4-BE49-F238E27FC236}">
                  <a16:creationId xmlns:a16="http://schemas.microsoft.com/office/drawing/2014/main" id="{B8603297-C3E4-4E56-BA55-C49926E2C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476754" y="5672829"/>
              <a:ext cx="967670" cy="967670"/>
            </a:xfrm>
            <a:prstGeom prst="rect">
              <a:avLst/>
            </a:prstGeom>
          </p:spPr>
        </p:pic>
        <p:sp>
          <p:nvSpPr>
            <p:cNvPr id="20" name="Dev 3 txt">
              <a:extLst>
                <a:ext uri="{FF2B5EF4-FFF2-40B4-BE49-F238E27FC236}">
                  <a16:creationId xmlns:a16="http://schemas.microsoft.com/office/drawing/2014/main" id="{35234DC9-D4CF-4ECA-9A21-450E96262159}"/>
                </a:ext>
              </a:extLst>
            </p:cNvPr>
            <p:cNvSpPr txBox="1"/>
            <p:nvPr/>
          </p:nvSpPr>
          <p:spPr>
            <a:xfrm>
              <a:off x="5271137" y="6486610"/>
              <a:ext cx="1378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Desenvolvedor</a:t>
              </a:r>
            </a:p>
          </p:txBody>
        </p:sp>
        <p:sp>
          <p:nvSpPr>
            <p:cNvPr id="21" name="Dev 3 destaque">
              <a:extLst>
                <a:ext uri="{FF2B5EF4-FFF2-40B4-BE49-F238E27FC236}">
                  <a16:creationId xmlns:a16="http://schemas.microsoft.com/office/drawing/2014/main" id="{2CC7F620-F5AE-441D-8CF3-08C76781FE40}"/>
                </a:ext>
              </a:extLst>
            </p:cNvPr>
            <p:cNvSpPr/>
            <p:nvPr/>
          </p:nvSpPr>
          <p:spPr>
            <a:xfrm>
              <a:off x="4676775" y="4373160"/>
              <a:ext cx="2638425" cy="2421227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3" name="QA 1">
            <a:extLst>
              <a:ext uri="{FF2B5EF4-FFF2-40B4-BE49-F238E27FC236}">
                <a16:creationId xmlns:a16="http://schemas.microsoft.com/office/drawing/2014/main" id="{53F89D17-2886-4179-955F-649D2E21018F}"/>
              </a:ext>
            </a:extLst>
          </p:cNvPr>
          <p:cNvGrpSpPr/>
          <p:nvPr/>
        </p:nvGrpSpPr>
        <p:grpSpPr>
          <a:xfrm>
            <a:off x="984418" y="2440497"/>
            <a:ext cx="3778082" cy="1464754"/>
            <a:chOff x="327193" y="2488122"/>
            <a:chExt cx="3778082" cy="1464754"/>
          </a:xfrm>
        </p:grpSpPr>
        <p:pic>
          <p:nvPicPr>
            <p:cNvPr id="22" name="QA 1" descr="Usuário com preenchimento sólido">
              <a:extLst>
                <a:ext uri="{FF2B5EF4-FFF2-40B4-BE49-F238E27FC236}">
                  <a16:creationId xmlns:a16="http://schemas.microsoft.com/office/drawing/2014/main" id="{F35256BD-3B83-4EB3-8E38-399C0F7DD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39436" y="2686942"/>
              <a:ext cx="967670" cy="967670"/>
            </a:xfrm>
            <a:prstGeom prst="rect">
              <a:avLst/>
            </a:prstGeom>
          </p:spPr>
        </p:pic>
        <p:sp>
          <p:nvSpPr>
            <p:cNvPr id="23" name="QA 1 txt">
              <a:extLst>
                <a:ext uri="{FF2B5EF4-FFF2-40B4-BE49-F238E27FC236}">
                  <a16:creationId xmlns:a16="http://schemas.microsoft.com/office/drawing/2014/main" id="{DE3344EE-85CF-4882-A792-1420C054322F}"/>
                </a:ext>
              </a:extLst>
            </p:cNvPr>
            <p:cNvSpPr txBox="1"/>
            <p:nvPr/>
          </p:nvSpPr>
          <p:spPr>
            <a:xfrm>
              <a:off x="701095" y="3537718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QA</a:t>
              </a:r>
            </a:p>
          </p:txBody>
        </p:sp>
        <p:sp>
          <p:nvSpPr>
            <p:cNvPr id="24" name="QA 1 destaque">
              <a:extLst>
                <a:ext uri="{FF2B5EF4-FFF2-40B4-BE49-F238E27FC236}">
                  <a16:creationId xmlns:a16="http://schemas.microsoft.com/office/drawing/2014/main" id="{C4AA757D-7F0A-47BA-B87D-584BBFF20249}"/>
                </a:ext>
              </a:extLst>
            </p:cNvPr>
            <p:cNvSpPr/>
            <p:nvPr/>
          </p:nvSpPr>
          <p:spPr>
            <a:xfrm>
              <a:off x="327193" y="2488122"/>
              <a:ext cx="3778082" cy="1464754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4" name="QA 2">
            <a:extLst>
              <a:ext uri="{FF2B5EF4-FFF2-40B4-BE49-F238E27FC236}">
                <a16:creationId xmlns:a16="http://schemas.microsoft.com/office/drawing/2014/main" id="{7F4AF084-801C-452F-B9D5-0BC7A4C5584F}"/>
              </a:ext>
            </a:extLst>
          </p:cNvPr>
          <p:cNvGrpSpPr/>
          <p:nvPr/>
        </p:nvGrpSpPr>
        <p:grpSpPr>
          <a:xfrm>
            <a:off x="984418" y="4284152"/>
            <a:ext cx="3778082" cy="1464754"/>
            <a:chOff x="327193" y="4331777"/>
            <a:chExt cx="3778082" cy="1464754"/>
          </a:xfrm>
        </p:grpSpPr>
        <p:pic>
          <p:nvPicPr>
            <p:cNvPr id="25" name="QA 2" descr="Usuário com preenchimento sólido">
              <a:extLst>
                <a:ext uri="{FF2B5EF4-FFF2-40B4-BE49-F238E27FC236}">
                  <a16:creationId xmlns:a16="http://schemas.microsoft.com/office/drawing/2014/main" id="{1C6BC322-A558-49A9-9F79-E248DDA71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39436" y="4530597"/>
              <a:ext cx="967670" cy="967670"/>
            </a:xfrm>
            <a:prstGeom prst="rect">
              <a:avLst/>
            </a:prstGeom>
          </p:spPr>
        </p:pic>
        <p:sp>
          <p:nvSpPr>
            <p:cNvPr id="26" name="QA 2 txt">
              <a:extLst>
                <a:ext uri="{FF2B5EF4-FFF2-40B4-BE49-F238E27FC236}">
                  <a16:creationId xmlns:a16="http://schemas.microsoft.com/office/drawing/2014/main" id="{A3D4986E-D6B6-44A0-B90C-AC0E9D4A8B64}"/>
                </a:ext>
              </a:extLst>
            </p:cNvPr>
            <p:cNvSpPr txBox="1"/>
            <p:nvPr/>
          </p:nvSpPr>
          <p:spPr>
            <a:xfrm>
              <a:off x="701095" y="5381373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QA</a:t>
              </a:r>
            </a:p>
          </p:txBody>
        </p:sp>
        <p:sp>
          <p:nvSpPr>
            <p:cNvPr id="27" name="QA 2 destaque">
              <a:extLst>
                <a:ext uri="{FF2B5EF4-FFF2-40B4-BE49-F238E27FC236}">
                  <a16:creationId xmlns:a16="http://schemas.microsoft.com/office/drawing/2014/main" id="{61094CFA-EE23-4E86-9BF4-788F86FC647D}"/>
                </a:ext>
              </a:extLst>
            </p:cNvPr>
            <p:cNvSpPr/>
            <p:nvPr/>
          </p:nvSpPr>
          <p:spPr>
            <a:xfrm>
              <a:off x="327193" y="4331777"/>
              <a:ext cx="3778082" cy="1464754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5" name="QA 3">
            <a:extLst>
              <a:ext uri="{FF2B5EF4-FFF2-40B4-BE49-F238E27FC236}">
                <a16:creationId xmlns:a16="http://schemas.microsoft.com/office/drawing/2014/main" id="{E790820C-9C4E-4740-B9FB-0C271A5FACC7}"/>
              </a:ext>
            </a:extLst>
          </p:cNvPr>
          <p:cNvGrpSpPr/>
          <p:nvPr/>
        </p:nvGrpSpPr>
        <p:grpSpPr>
          <a:xfrm>
            <a:off x="5336414" y="4325535"/>
            <a:ext cx="2638425" cy="2421227"/>
            <a:chOff x="4679189" y="4373160"/>
            <a:chExt cx="2638425" cy="2421227"/>
          </a:xfrm>
        </p:grpSpPr>
        <p:pic>
          <p:nvPicPr>
            <p:cNvPr id="28" name="QA 3" descr="Usuário com preenchimento sólido">
              <a:extLst>
                <a:ext uri="{FF2B5EF4-FFF2-40B4-BE49-F238E27FC236}">
                  <a16:creationId xmlns:a16="http://schemas.microsoft.com/office/drawing/2014/main" id="{ABCC3023-EDCC-4A49-AE50-2DE9142D9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479168" y="5672829"/>
              <a:ext cx="967670" cy="967670"/>
            </a:xfrm>
            <a:prstGeom prst="rect">
              <a:avLst/>
            </a:prstGeom>
          </p:spPr>
        </p:pic>
        <p:sp>
          <p:nvSpPr>
            <p:cNvPr id="29" name="QA 3 txt">
              <a:extLst>
                <a:ext uri="{FF2B5EF4-FFF2-40B4-BE49-F238E27FC236}">
                  <a16:creationId xmlns:a16="http://schemas.microsoft.com/office/drawing/2014/main" id="{1CDE7FCB-7E36-4073-8F76-6AED03E33CFF}"/>
                </a:ext>
              </a:extLst>
            </p:cNvPr>
            <p:cNvSpPr txBox="1"/>
            <p:nvPr/>
          </p:nvSpPr>
          <p:spPr>
            <a:xfrm>
              <a:off x="5740827" y="6486610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QA</a:t>
              </a:r>
            </a:p>
          </p:txBody>
        </p:sp>
        <p:sp>
          <p:nvSpPr>
            <p:cNvPr id="30" name="QA 3 destaque">
              <a:extLst>
                <a:ext uri="{FF2B5EF4-FFF2-40B4-BE49-F238E27FC236}">
                  <a16:creationId xmlns:a16="http://schemas.microsoft.com/office/drawing/2014/main" id="{803C2A9A-897F-43A2-9381-C3D4C69EF2E3}"/>
                </a:ext>
              </a:extLst>
            </p:cNvPr>
            <p:cNvSpPr/>
            <p:nvPr/>
          </p:nvSpPr>
          <p:spPr>
            <a:xfrm>
              <a:off x="4679189" y="4373160"/>
              <a:ext cx="2638425" cy="2421227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6" name="QA 4">
            <a:extLst>
              <a:ext uri="{FF2B5EF4-FFF2-40B4-BE49-F238E27FC236}">
                <a16:creationId xmlns:a16="http://schemas.microsoft.com/office/drawing/2014/main" id="{EE55D0E4-D925-45A5-832C-DDAB44C73A8B}"/>
              </a:ext>
            </a:extLst>
          </p:cNvPr>
          <p:cNvGrpSpPr/>
          <p:nvPr/>
        </p:nvGrpSpPr>
        <p:grpSpPr>
          <a:xfrm>
            <a:off x="5357098" y="1476527"/>
            <a:ext cx="2638425" cy="2421227"/>
            <a:chOff x="4699873" y="1524152"/>
            <a:chExt cx="2638425" cy="2421227"/>
          </a:xfrm>
        </p:grpSpPr>
        <p:pic>
          <p:nvPicPr>
            <p:cNvPr id="31" name="QA 4" descr="Usuário com preenchimento sólido">
              <a:extLst>
                <a:ext uri="{FF2B5EF4-FFF2-40B4-BE49-F238E27FC236}">
                  <a16:creationId xmlns:a16="http://schemas.microsoft.com/office/drawing/2014/main" id="{23A32BCB-7520-4F6B-BBFC-F98253D8E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479168" y="1557883"/>
              <a:ext cx="967670" cy="967670"/>
            </a:xfrm>
            <a:prstGeom prst="rect">
              <a:avLst/>
            </a:prstGeom>
          </p:spPr>
        </p:pic>
        <p:sp>
          <p:nvSpPr>
            <p:cNvPr id="32" name="QA 4 txt">
              <a:extLst>
                <a:ext uri="{FF2B5EF4-FFF2-40B4-BE49-F238E27FC236}">
                  <a16:creationId xmlns:a16="http://schemas.microsoft.com/office/drawing/2014/main" id="{5C82FA44-1EF4-4D59-853F-D74F5C47770B}"/>
                </a:ext>
              </a:extLst>
            </p:cNvPr>
            <p:cNvSpPr txBox="1"/>
            <p:nvPr/>
          </p:nvSpPr>
          <p:spPr>
            <a:xfrm>
              <a:off x="5740827" y="2371664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QA</a:t>
              </a:r>
            </a:p>
          </p:txBody>
        </p:sp>
        <p:sp>
          <p:nvSpPr>
            <p:cNvPr id="33" name="QA 4 destaque">
              <a:extLst>
                <a:ext uri="{FF2B5EF4-FFF2-40B4-BE49-F238E27FC236}">
                  <a16:creationId xmlns:a16="http://schemas.microsoft.com/office/drawing/2014/main" id="{E46F365B-1BE9-4CBC-8D33-927B254E862F}"/>
                </a:ext>
              </a:extLst>
            </p:cNvPr>
            <p:cNvSpPr/>
            <p:nvPr/>
          </p:nvSpPr>
          <p:spPr>
            <a:xfrm>
              <a:off x="4699873" y="1524152"/>
              <a:ext cx="2638425" cy="2421227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7" name="Publicador 1">
            <a:extLst>
              <a:ext uri="{FF2B5EF4-FFF2-40B4-BE49-F238E27FC236}">
                <a16:creationId xmlns:a16="http://schemas.microsoft.com/office/drawing/2014/main" id="{E56802A3-B367-4CE0-89E1-8E4EFF6F4096}"/>
              </a:ext>
            </a:extLst>
          </p:cNvPr>
          <p:cNvGrpSpPr/>
          <p:nvPr/>
        </p:nvGrpSpPr>
        <p:grpSpPr>
          <a:xfrm>
            <a:off x="8652741" y="1476527"/>
            <a:ext cx="2638425" cy="2421227"/>
            <a:chOff x="7995516" y="1524152"/>
            <a:chExt cx="2638425" cy="2421227"/>
          </a:xfrm>
        </p:grpSpPr>
        <p:pic>
          <p:nvPicPr>
            <p:cNvPr id="34" name="Publicador 1" descr="Usuário com preenchimento sólido">
              <a:extLst>
                <a:ext uri="{FF2B5EF4-FFF2-40B4-BE49-F238E27FC236}">
                  <a16:creationId xmlns:a16="http://schemas.microsoft.com/office/drawing/2014/main" id="{725C8E26-B9BE-47EB-B0C0-C9A20D723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774811" y="1557883"/>
              <a:ext cx="967670" cy="967670"/>
            </a:xfrm>
            <a:prstGeom prst="rect">
              <a:avLst/>
            </a:prstGeom>
          </p:spPr>
        </p:pic>
        <p:sp>
          <p:nvSpPr>
            <p:cNvPr id="35" name="Publicador 1 txt">
              <a:extLst>
                <a:ext uri="{FF2B5EF4-FFF2-40B4-BE49-F238E27FC236}">
                  <a16:creationId xmlns:a16="http://schemas.microsoft.com/office/drawing/2014/main" id="{DD9A1164-2C68-4929-BBE2-2F6B3CACE07B}"/>
                </a:ext>
              </a:extLst>
            </p:cNvPr>
            <p:cNvSpPr txBox="1"/>
            <p:nvPr/>
          </p:nvSpPr>
          <p:spPr>
            <a:xfrm>
              <a:off x="8743120" y="2405395"/>
              <a:ext cx="1031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Publicador</a:t>
              </a:r>
            </a:p>
          </p:txBody>
        </p:sp>
        <p:sp>
          <p:nvSpPr>
            <p:cNvPr id="36" name="Publicador 1 destaque">
              <a:extLst>
                <a:ext uri="{FF2B5EF4-FFF2-40B4-BE49-F238E27FC236}">
                  <a16:creationId xmlns:a16="http://schemas.microsoft.com/office/drawing/2014/main" id="{67AED70A-4990-4671-B65E-9860B1778FB7}"/>
                </a:ext>
              </a:extLst>
            </p:cNvPr>
            <p:cNvSpPr/>
            <p:nvPr/>
          </p:nvSpPr>
          <p:spPr>
            <a:xfrm>
              <a:off x="7995516" y="1524152"/>
              <a:ext cx="2638425" cy="2421227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8" name="Usuário 1">
            <a:extLst>
              <a:ext uri="{FF2B5EF4-FFF2-40B4-BE49-F238E27FC236}">
                <a16:creationId xmlns:a16="http://schemas.microsoft.com/office/drawing/2014/main" id="{023D3020-B74A-4FDB-AA4B-A98039AA01D0}"/>
              </a:ext>
            </a:extLst>
          </p:cNvPr>
          <p:cNvGrpSpPr/>
          <p:nvPr/>
        </p:nvGrpSpPr>
        <p:grpSpPr>
          <a:xfrm>
            <a:off x="8692892" y="1428703"/>
            <a:ext cx="2638425" cy="2421227"/>
            <a:chOff x="8035667" y="1476328"/>
            <a:chExt cx="2638425" cy="2421227"/>
          </a:xfrm>
        </p:grpSpPr>
        <p:pic>
          <p:nvPicPr>
            <p:cNvPr id="37" name="Usuário" descr="Usuário com preenchimento sólido">
              <a:extLst>
                <a:ext uri="{FF2B5EF4-FFF2-40B4-BE49-F238E27FC236}">
                  <a16:creationId xmlns:a16="http://schemas.microsoft.com/office/drawing/2014/main" id="{EEFD8457-C57F-4758-A6DE-69895051B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814962" y="1510059"/>
              <a:ext cx="967670" cy="967670"/>
            </a:xfrm>
            <a:prstGeom prst="rect">
              <a:avLst/>
            </a:prstGeom>
          </p:spPr>
        </p:pic>
        <p:sp>
          <p:nvSpPr>
            <p:cNvPr id="38" name="Usuário txt">
              <a:extLst>
                <a:ext uri="{FF2B5EF4-FFF2-40B4-BE49-F238E27FC236}">
                  <a16:creationId xmlns:a16="http://schemas.microsoft.com/office/drawing/2014/main" id="{E61917F7-7C91-4FD7-ABC1-C8B31802FB68}"/>
                </a:ext>
              </a:extLst>
            </p:cNvPr>
            <p:cNvSpPr txBox="1"/>
            <p:nvPr/>
          </p:nvSpPr>
          <p:spPr>
            <a:xfrm>
              <a:off x="8932440" y="2374293"/>
              <a:ext cx="801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Usuário</a:t>
              </a:r>
            </a:p>
          </p:txBody>
        </p:sp>
        <p:sp>
          <p:nvSpPr>
            <p:cNvPr id="39" name="Usuário destaque">
              <a:extLst>
                <a:ext uri="{FF2B5EF4-FFF2-40B4-BE49-F238E27FC236}">
                  <a16:creationId xmlns:a16="http://schemas.microsoft.com/office/drawing/2014/main" id="{70B617B6-1C9F-4A30-AA39-A610A17CED6E}"/>
                </a:ext>
              </a:extLst>
            </p:cNvPr>
            <p:cNvSpPr/>
            <p:nvPr/>
          </p:nvSpPr>
          <p:spPr>
            <a:xfrm>
              <a:off x="8035667" y="1476328"/>
              <a:ext cx="2638425" cy="2421227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57662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548AF-EF00-4C4F-866C-24603707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diferentes visões do </a:t>
            </a:r>
            <a:r>
              <a:rPr lang="pt-BR" dirty="0" err="1"/>
              <a:t>LumisXP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8043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1AFE1B2-CF77-4B4F-B350-09FBFDD8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Portal Studio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260E749-AF1D-49E5-9023-8B24C9BD7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931" y="1105134"/>
            <a:ext cx="7612138" cy="433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86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599EF-80BD-4404-94A4-6D2627A35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Configurações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4C468DE-27B9-49CA-9749-827FF2B85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740" y="1159399"/>
            <a:ext cx="8144520" cy="436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22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D6A5E7-0ECF-4839-AA21-5421A193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Administração de conteúdos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080DAD-7EC4-4CCF-81BD-5454A2333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765" y="1101721"/>
            <a:ext cx="7644470" cy="448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85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C4AA2-CB9B-4FFC-89D6-285039485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Customer</a:t>
            </a:r>
            <a:r>
              <a:rPr lang="pt-BR" dirty="0"/>
              <a:t> Experience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E089FD1-6BB2-4AB9-8726-182A88B0C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558" y="1183616"/>
            <a:ext cx="6818883" cy="430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26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22A89-04F5-405C-BB07-F923974C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Usuário final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8D44B3-5C01-4674-9DB4-6210D2168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904" y="1142063"/>
            <a:ext cx="7282191" cy="439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1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BF635-F383-4182-8EC7-C1B3EB1C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o </a:t>
            </a:r>
            <a:r>
              <a:rPr lang="pt-BR" dirty="0" err="1"/>
              <a:t>LumisXP</a:t>
            </a:r>
            <a:r>
              <a:rPr lang="pt-B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4758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F6CC943-9867-40ED-A66B-67F2A2FC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diferentes visões do </a:t>
            </a:r>
            <a:r>
              <a:rPr lang="pt-BR" dirty="0" err="1"/>
              <a:t>LumisXP</a:t>
            </a:r>
            <a:endParaRPr lang="pt-BR" dirty="0"/>
          </a:p>
        </p:txBody>
      </p:sp>
      <p:pic>
        <p:nvPicPr>
          <p:cNvPr id="5" name="Gráfico 4" descr="Usuário com preenchimento sólido">
            <a:extLst>
              <a:ext uri="{FF2B5EF4-FFF2-40B4-BE49-F238E27FC236}">
                <a16:creationId xmlns:a16="http://schemas.microsoft.com/office/drawing/2014/main" id="{6E7A54EA-F90C-4C72-848B-AF5A2E3CC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9800" y="2200275"/>
            <a:ext cx="914400" cy="914400"/>
          </a:xfrm>
          <a:prstGeom prst="rect">
            <a:avLst/>
          </a:prstGeom>
        </p:spPr>
      </p:pic>
      <p:pic>
        <p:nvPicPr>
          <p:cNvPr id="6" name="Gráfico 5" descr="Usuário com preenchimento sólido">
            <a:extLst>
              <a:ext uri="{FF2B5EF4-FFF2-40B4-BE49-F238E27FC236}">
                <a16:creationId xmlns:a16="http://schemas.microsoft.com/office/drawing/2014/main" id="{AF121165-B07E-4FDD-BD5F-10B4A9455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9800" y="3223731"/>
            <a:ext cx="914400" cy="914400"/>
          </a:xfrm>
          <a:prstGeom prst="rect">
            <a:avLst/>
          </a:prstGeom>
        </p:spPr>
      </p:pic>
      <p:pic>
        <p:nvPicPr>
          <p:cNvPr id="7" name="Gráfico 6" descr="Usuário com preenchimento sólido">
            <a:extLst>
              <a:ext uri="{FF2B5EF4-FFF2-40B4-BE49-F238E27FC236}">
                <a16:creationId xmlns:a16="http://schemas.microsoft.com/office/drawing/2014/main" id="{5A1F591C-85FE-420B-A04F-05127217E6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09800" y="4247187"/>
            <a:ext cx="914400" cy="914400"/>
          </a:xfrm>
          <a:prstGeom prst="rect">
            <a:avLst/>
          </a:prstGeom>
        </p:spPr>
      </p:pic>
      <p:pic>
        <p:nvPicPr>
          <p:cNvPr id="8" name="Gráfico 7" descr="Usuário com preenchimento sólido">
            <a:extLst>
              <a:ext uri="{FF2B5EF4-FFF2-40B4-BE49-F238E27FC236}">
                <a16:creationId xmlns:a16="http://schemas.microsoft.com/office/drawing/2014/main" id="{797DAB81-743F-4FDB-86FD-A163AD85C0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09800" y="5270643"/>
            <a:ext cx="914400" cy="914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088327F-80B8-4D6E-9BE7-4714783C4D6D}"/>
              </a:ext>
            </a:extLst>
          </p:cNvPr>
          <p:cNvSpPr txBox="1"/>
          <p:nvPr/>
        </p:nvSpPr>
        <p:spPr>
          <a:xfrm>
            <a:off x="486251" y="2491380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5"/>
                </a:solidFill>
              </a:rPr>
              <a:t>Desenvolvedor /</a:t>
            </a:r>
            <a:br>
              <a:rPr lang="pt-BR" dirty="0">
                <a:solidFill>
                  <a:schemeClr val="accent5"/>
                </a:solidFill>
              </a:rPr>
            </a:br>
            <a:r>
              <a:rPr lang="pt-BR" dirty="0">
                <a:solidFill>
                  <a:schemeClr val="accent5"/>
                </a:solidFill>
              </a:rPr>
              <a:t>Infra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50B3683-B9E9-468F-AF79-88EF1D7B3F80}"/>
              </a:ext>
            </a:extLst>
          </p:cNvPr>
          <p:cNvSpPr txBox="1"/>
          <p:nvPr/>
        </p:nvSpPr>
        <p:spPr>
          <a:xfrm>
            <a:off x="1088979" y="359617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2"/>
                </a:solidFill>
              </a:rPr>
              <a:t>QA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FA21F08-6D8F-4D2F-8E61-0655302A6A2A}"/>
              </a:ext>
            </a:extLst>
          </p:cNvPr>
          <p:cNvSpPr txBox="1"/>
          <p:nvPr/>
        </p:nvSpPr>
        <p:spPr>
          <a:xfrm>
            <a:off x="710670" y="4624017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6"/>
                </a:solidFill>
              </a:rPr>
              <a:t>Publicador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1E6A3E1-F139-4384-9AD2-F60D3F959D8E}"/>
              </a:ext>
            </a:extLst>
          </p:cNvPr>
          <p:cNvSpPr txBox="1"/>
          <p:nvPr/>
        </p:nvSpPr>
        <p:spPr>
          <a:xfrm>
            <a:off x="576018" y="565186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3"/>
                </a:solidFill>
              </a:rPr>
              <a:t>Usuário Final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5605B8C-654D-4C07-9554-CE7CD854E14F}"/>
              </a:ext>
            </a:extLst>
          </p:cNvPr>
          <p:cNvSpPr/>
          <p:nvPr/>
        </p:nvSpPr>
        <p:spPr>
          <a:xfrm>
            <a:off x="8833380" y="1487717"/>
            <a:ext cx="2647950" cy="66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Portal Studio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0E124D9-A8EC-48EC-A909-60BCD6B271A7}"/>
              </a:ext>
            </a:extLst>
          </p:cNvPr>
          <p:cNvSpPr/>
          <p:nvPr/>
        </p:nvSpPr>
        <p:spPr>
          <a:xfrm>
            <a:off x="8842905" y="2307936"/>
            <a:ext cx="2647950" cy="66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Portal </a:t>
            </a:r>
            <a:r>
              <a:rPr lang="pt-BR" dirty="0" err="1"/>
              <a:t>Configuration</a:t>
            </a:r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887F7D0-02D5-48D9-A332-6DC66F463F74}"/>
              </a:ext>
            </a:extLst>
          </p:cNvPr>
          <p:cNvSpPr/>
          <p:nvPr/>
        </p:nvSpPr>
        <p:spPr>
          <a:xfrm>
            <a:off x="8833380" y="3128155"/>
            <a:ext cx="2647950" cy="66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Administração de conteúdos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CA76F15-3829-4A2E-9C6D-C44A77522CA8}"/>
              </a:ext>
            </a:extLst>
          </p:cNvPr>
          <p:cNvSpPr/>
          <p:nvPr/>
        </p:nvSpPr>
        <p:spPr>
          <a:xfrm>
            <a:off x="8833380" y="3965503"/>
            <a:ext cx="2647950" cy="66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Customer</a:t>
            </a:r>
            <a:r>
              <a:rPr lang="pt-BR" dirty="0"/>
              <a:t> Experience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7E700AF-E305-4099-B316-DA8CCFA48E13}"/>
              </a:ext>
            </a:extLst>
          </p:cNvPr>
          <p:cNvSpPr/>
          <p:nvPr/>
        </p:nvSpPr>
        <p:spPr>
          <a:xfrm>
            <a:off x="8842905" y="4802851"/>
            <a:ext cx="2647950" cy="66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Usuário final</a:t>
            </a:r>
          </a:p>
        </p:txBody>
      </p:sp>
      <p:cxnSp>
        <p:nvCxnSpPr>
          <p:cNvPr id="19" name="Conector: Curvo 18">
            <a:extLst>
              <a:ext uri="{FF2B5EF4-FFF2-40B4-BE49-F238E27FC236}">
                <a16:creationId xmlns:a16="http://schemas.microsoft.com/office/drawing/2014/main" id="{5AD2F778-508F-4F07-95F5-B72BCE9086BD}"/>
              </a:ext>
            </a:extLst>
          </p:cNvPr>
          <p:cNvCxnSpPr>
            <a:stCxn id="5" idx="3"/>
            <a:endCxn id="13" idx="1"/>
          </p:cNvCxnSpPr>
          <p:nvPr/>
        </p:nvCxnSpPr>
        <p:spPr>
          <a:xfrm flipV="1">
            <a:off x="3124200" y="1817936"/>
            <a:ext cx="5709180" cy="839539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Conector: Curvo 20">
            <a:extLst>
              <a:ext uri="{FF2B5EF4-FFF2-40B4-BE49-F238E27FC236}">
                <a16:creationId xmlns:a16="http://schemas.microsoft.com/office/drawing/2014/main" id="{3F6F0939-1178-44F9-9CA2-08BD966D6085}"/>
              </a:ext>
            </a:extLst>
          </p:cNvPr>
          <p:cNvCxnSpPr>
            <a:stCxn id="5" idx="3"/>
            <a:endCxn id="14" idx="1"/>
          </p:cNvCxnSpPr>
          <p:nvPr/>
        </p:nvCxnSpPr>
        <p:spPr>
          <a:xfrm flipV="1">
            <a:off x="3124200" y="2638155"/>
            <a:ext cx="5718705" cy="1932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Conector: Curvo 22">
            <a:extLst>
              <a:ext uri="{FF2B5EF4-FFF2-40B4-BE49-F238E27FC236}">
                <a16:creationId xmlns:a16="http://schemas.microsoft.com/office/drawing/2014/main" id="{8021D05D-DA9D-4FAF-AE7A-7D67DC9D5EE3}"/>
              </a:ext>
            </a:extLst>
          </p:cNvPr>
          <p:cNvCxnSpPr>
            <a:stCxn id="6" idx="3"/>
            <a:endCxn id="15" idx="1"/>
          </p:cNvCxnSpPr>
          <p:nvPr/>
        </p:nvCxnSpPr>
        <p:spPr>
          <a:xfrm flipV="1">
            <a:off x="3124200" y="3458374"/>
            <a:ext cx="5709180" cy="222557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ector: Curvo 24">
            <a:extLst>
              <a:ext uri="{FF2B5EF4-FFF2-40B4-BE49-F238E27FC236}">
                <a16:creationId xmlns:a16="http://schemas.microsoft.com/office/drawing/2014/main" id="{2CFE97F6-68FE-48C1-B1E9-E79783E228E3}"/>
              </a:ext>
            </a:extLst>
          </p:cNvPr>
          <p:cNvCxnSpPr>
            <a:stCxn id="6" idx="3"/>
            <a:endCxn id="16" idx="1"/>
          </p:cNvCxnSpPr>
          <p:nvPr/>
        </p:nvCxnSpPr>
        <p:spPr>
          <a:xfrm>
            <a:off x="3124200" y="3680931"/>
            <a:ext cx="5709180" cy="614791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ector: Curvo 26">
            <a:extLst>
              <a:ext uri="{FF2B5EF4-FFF2-40B4-BE49-F238E27FC236}">
                <a16:creationId xmlns:a16="http://schemas.microsoft.com/office/drawing/2014/main" id="{CD566BB5-9A52-4E35-9F07-0BD4E6F39966}"/>
              </a:ext>
            </a:extLst>
          </p:cNvPr>
          <p:cNvCxnSpPr>
            <a:stCxn id="6" idx="3"/>
            <a:endCxn id="17" idx="1"/>
          </p:cNvCxnSpPr>
          <p:nvPr/>
        </p:nvCxnSpPr>
        <p:spPr>
          <a:xfrm>
            <a:off x="3124200" y="3680931"/>
            <a:ext cx="5718705" cy="1452139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ector: Curvo 28">
            <a:extLst>
              <a:ext uri="{FF2B5EF4-FFF2-40B4-BE49-F238E27FC236}">
                <a16:creationId xmlns:a16="http://schemas.microsoft.com/office/drawing/2014/main" id="{8361F79F-749F-4146-BF9B-A8D0731DA8A9}"/>
              </a:ext>
            </a:extLst>
          </p:cNvPr>
          <p:cNvCxnSpPr>
            <a:stCxn id="7" idx="3"/>
            <a:endCxn id="15" idx="1"/>
          </p:cNvCxnSpPr>
          <p:nvPr/>
        </p:nvCxnSpPr>
        <p:spPr>
          <a:xfrm flipV="1">
            <a:off x="3124200" y="3458374"/>
            <a:ext cx="5709180" cy="1246013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Conector: Curvo 30">
            <a:extLst>
              <a:ext uri="{FF2B5EF4-FFF2-40B4-BE49-F238E27FC236}">
                <a16:creationId xmlns:a16="http://schemas.microsoft.com/office/drawing/2014/main" id="{1A120CC7-4019-47CF-AFE3-6CEB7980123A}"/>
              </a:ext>
            </a:extLst>
          </p:cNvPr>
          <p:cNvCxnSpPr>
            <a:stCxn id="7" idx="3"/>
            <a:endCxn id="16" idx="1"/>
          </p:cNvCxnSpPr>
          <p:nvPr/>
        </p:nvCxnSpPr>
        <p:spPr>
          <a:xfrm flipV="1">
            <a:off x="3124200" y="4295722"/>
            <a:ext cx="5709180" cy="408665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Conector: Curvo 32">
            <a:extLst>
              <a:ext uri="{FF2B5EF4-FFF2-40B4-BE49-F238E27FC236}">
                <a16:creationId xmlns:a16="http://schemas.microsoft.com/office/drawing/2014/main" id="{1C00A47F-7E80-4478-9E12-0571B3C23116}"/>
              </a:ext>
            </a:extLst>
          </p:cNvPr>
          <p:cNvCxnSpPr>
            <a:stCxn id="7" idx="3"/>
            <a:endCxn id="17" idx="1"/>
          </p:cNvCxnSpPr>
          <p:nvPr/>
        </p:nvCxnSpPr>
        <p:spPr>
          <a:xfrm>
            <a:off x="3124200" y="4704387"/>
            <a:ext cx="5718705" cy="428683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Conector: Curvo 34">
            <a:extLst>
              <a:ext uri="{FF2B5EF4-FFF2-40B4-BE49-F238E27FC236}">
                <a16:creationId xmlns:a16="http://schemas.microsoft.com/office/drawing/2014/main" id="{B816864D-2928-4858-9B62-7FF40DA26829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3124200" y="5133070"/>
            <a:ext cx="5718705" cy="594773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4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00FD2F9-2399-459F-80DC-80C7750CDD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Plataforma de gestão de experiências digitais de usuários</a:t>
            </a:r>
          </a:p>
          <a:p>
            <a:pPr lvl="1"/>
            <a:r>
              <a:rPr lang="pt-BR" dirty="0"/>
              <a:t>Desenvolvimento de soluções digitais</a:t>
            </a:r>
          </a:p>
          <a:p>
            <a:pPr lvl="1"/>
            <a:r>
              <a:rPr lang="pt-BR" dirty="0"/>
              <a:t>Gestão de conteúdo</a:t>
            </a:r>
          </a:p>
          <a:p>
            <a:pPr lvl="1"/>
            <a:r>
              <a:rPr lang="pt-BR" dirty="0"/>
              <a:t>Gestão de experiências dos clientes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45E9F31-2029-485E-809C-E7FDEC1AF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o </a:t>
            </a:r>
            <a:r>
              <a:rPr lang="pt-BR" dirty="0" err="1"/>
              <a:t>LumisXP</a:t>
            </a:r>
            <a:r>
              <a:rPr lang="pt-B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902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3A5FDA1-4D25-480E-A601-C6B7190B1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o </a:t>
            </a:r>
            <a:r>
              <a:rPr lang="pt-BR" dirty="0" err="1"/>
              <a:t>LumisXP</a:t>
            </a:r>
            <a:r>
              <a:rPr lang="pt-BR" dirty="0"/>
              <a:t>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CCBF14B-469E-4DCA-BCA9-B8A8CF54B775}"/>
              </a:ext>
            </a:extLst>
          </p:cNvPr>
          <p:cNvSpPr/>
          <p:nvPr/>
        </p:nvSpPr>
        <p:spPr>
          <a:xfrm>
            <a:off x="702734" y="3378200"/>
            <a:ext cx="26924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Desenvolvimento ágil de soluções digitais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9914EB9-5A4E-4766-884B-0599E44CAAAE}"/>
              </a:ext>
            </a:extLst>
          </p:cNvPr>
          <p:cNvSpPr/>
          <p:nvPr/>
        </p:nvSpPr>
        <p:spPr>
          <a:xfrm>
            <a:off x="4682657" y="3378198"/>
            <a:ext cx="2624667" cy="91440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Gestão de conteúdo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B153EF6-15F7-48BD-BF0A-3577C9ED68F9}"/>
              </a:ext>
            </a:extLst>
          </p:cNvPr>
          <p:cNvSpPr/>
          <p:nvPr/>
        </p:nvSpPr>
        <p:spPr>
          <a:xfrm>
            <a:off x="8619657" y="3378198"/>
            <a:ext cx="2624667" cy="9144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Gestão de experiências dos usuários</a:t>
            </a: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ED1EA8D2-1D44-4881-A8EC-C37536A378AC}"/>
              </a:ext>
            </a:extLst>
          </p:cNvPr>
          <p:cNvSpPr/>
          <p:nvPr/>
        </p:nvSpPr>
        <p:spPr>
          <a:xfrm>
            <a:off x="3395134" y="3657600"/>
            <a:ext cx="1287523" cy="406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Circular 10">
            <a:extLst>
              <a:ext uri="{FF2B5EF4-FFF2-40B4-BE49-F238E27FC236}">
                <a16:creationId xmlns:a16="http://schemas.microsoft.com/office/drawing/2014/main" id="{A57C68F9-ACC0-4E50-85A7-5F2A07F1C3D1}"/>
              </a:ext>
            </a:extLst>
          </p:cNvPr>
          <p:cNvSpPr/>
          <p:nvPr/>
        </p:nvSpPr>
        <p:spPr>
          <a:xfrm rot="10800000">
            <a:off x="5554133" y="3048000"/>
            <a:ext cx="4647610" cy="2556932"/>
          </a:xfrm>
          <a:prstGeom prst="circularArrow">
            <a:avLst>
              <a:gd name="adj1" fmla="val 6071"/>
              <a:gd name="adj2" fmla="val 1032243"/>
              <a:gd name="adj3" fmla="val 20564784"/>
              <a:gd name="adj4" fmla="val 10800000"/>
              <a:gd name="adj5" fmla="val 1230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Seta: Circular 11">
            <a:extLst>
              <a:ext uri="{FF2B5EF4-FFF2-40B4-BE49-F238E27FC236}">
                <a16:creationId xmlns:a16="http://schemas.microsoft.com/office/drawing/2014/main" id="{2A914816-2693-4EA0-88B8-3F390DF7AC35}"/>
              </a:ext>
            </a:extLst>
          </p:cNvPr>
          <p:cNvSpPr/>
          <p:nvPr/>
        </p:nvSpPr>
        <p:spPr>
          <a:xfrm>
            <a:off x="5627281" y="2099732"/>
            <a:ext cx="4647610" cy="2556932"/>
          </a:xfrm>
          <a:prstGeom prst="circularArrow">
            <a:avLst>
              <a:gd name="adj1" fmla="val 6071"/>
              <a:gd name="adj2" fmla="val 1032243"/>
              <a:gd name="adj3" fmla="val 20564784"/>
              <a:gd name="adj4" fmla="val 10800000"/>
              <a:gd name="adj5" fmla="val 1230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0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1C198-A0BE-4BE8-ADC0-2946A78E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Arquitetura de infra do </a:t>
            </a:r>
            <a:r>
              <a:rPr lang="pt-BR" dirty="0" err="1"/>
              <a:t>LumisXP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2863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DCB9CF4-6B3E-4CE7-9164-80C0EA6BC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Arquitetura de infra do </a:t>
            </a:r>
            <a:r>
              <a:rPr lang="pt-BR" dirty="0" err="1"/>
              <a:t>LumisXP</a:t>
            </a:r>
            <a:endParaRPr lang="pt-BR" dirty="0"/>
          </a:p>
        </p:txBody>
      </p:sp>
      <p:sp>
        <p:nvSpPr>
          <p:cNvPr id="16" name="Cubo 15">
            <a:extLst>
              <a:ext uri="{FF2B5EF4-FFF2-40B4-BE49-F238E27FC236}">
                <a16:creationId xmlns:a16="http://schemas.microsoft.com/office/drawing/2014/main" id="{00448246-FF53-4E15-BA7F-04A29BF9C77F}"/>
              </a:ext>
            </a:extLst>
          </p:cNvPr>
          <p:cNvSpPr/>
          <p:nvPr/>
        </p:nvSpPr>
        <p:spPr>
          <a:xfrm>
            <a:off x="2448984" y="3251200"/>
            <a:ext cx="1261533" cy="1325563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Load</a:t>
            </a:r>
            <a:r>
              <a:rPr lang="pt-BR" dirty="0"/>
              <a:t> </a:t>
            </a:r>
            <a:r>
              <a:rPr lang="pt-BR" dirty="0" err="1"/>
              <a:t>Balancer</a:t>
            </a:r>
            <a:endParaRPr lang="pt-BR" dirty="0"/>
          </a:p>
        </p:txBody>
      </p:sp>
      <p:sp>
        <p:nvSpPr>
          <p:cNvPr id="17" name="Cubo 16">
            <a:extLst>
              <a:ext uri="{FF2B5EF4-FFF2-40B4-BE49-F238E27FC236}">
                <a16:creationId xmlns:a16="http://schemas.microsoft.com/office/drawing/2014/main" id="{E407D70E-8517-416C-B193-4296D1007971}"/>
              </a:ext>
            </a:extLst>
          </p:cNvPr>
          <p:cNvSpPr/>
          <p:nvPr/>
        </p:nvSpPr>
        <p:spPr>
          <a:xfrm>
            <a:off x="4737101" y="2191014"/>
            <a:ext cx="1490133" cy="3193786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ubo 17">
            <a:extLst>
              <a:ext uri="{FF2B5EF4-FFF2-40B4-BE49-F238E27FC236}">
                <a16:creationId xmlns:a16="http://schemas.microsoft.com/office/drawing/2014/main" id="{7370C53E-D3CC-4B1B-862E-47775ED7DDBD}"/>
              </a:ext>
            </a:extLst>
          </p:cNvPr>
          <p:cNvSpPr/>
          <p:nvPr/>
        </p:nvSpPr>
        <p:spPr>
          <a:xfrm>
            <a:off x="4813300" y="2387600"/>
            <a:ext cx="1185334" cy="753533"/>
          </a:xfrm>
          <a:prstGeom prst="cube">
            <a:avLst>
              <a:gd name="adj" fmla="val 1376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Web Server 1</a:t>
            </a:r>
          </a:p>
        </p:txBody>
      </p:sp>
      <p:sp>
        <p:nvSpPr>
          <p:cNvPr id="19" name="Cubo 18">
            <a:extLst>
              <a:ext uri="{FF2B5EF4-FFF2-40B4-BE49-F238E27FC236}">
                <a16:creationId xmlns:a16="http://schemas.microsoft.com/office/drawing/2014/main" id="{64C58E52-1F13-40F6-8F01-CD54E4935619}"/>
              </a:ext>
            </a:extLst>
          </p:cNvPr>
          <p:cNvSpPr/>
          <p:nvPr/>
        </p:nvSpPr>
        <p:spPr>
          <a:xfrm>
            <a:off x="4813300" y="3251200"/>
            <a:ext cx="1185334" cy="753533"/>
          </a:xfrm>
          <a:prstGeom prst="cube">
            <a:avLst>
              <a:gd name="adj" fmla="val 1376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Web Server 2</a:t>
            </a:r>
          </a:p>
        </p:txBody>
      </p:sp>
      <p:sp>
        <p:nvSpPr>
          <p:cNvPr id="20" name="Cubo 19">
            <a:extLst>
              <a:ext uri="{FF2B5EF4-FFF2-40B4-BE49-F238E27FC236}">
                <a16:creationId xmlns:a16="http://schemas.microsoft.com/office/drawing/2014/main" id="{A21B6EC0-33E7-4266-A635-5339E4E894C2}"/>
              </a:ext>
            </a:extLst>
          </p:cNvPr>
          <p:cNvSpPr/>
          <p:nvPr/>
        </p:nvSpPr>
        <p:spPr>
          <a:xfrm>
            <a:off x="4813300" y="4478867"/>
            <a:ext cx="1185334" cy="753533"/>
          </a:xfrm>
          <a:prstGeom prst="cube">
            <a:avLst>
              <a:gd name="adj" fmla="val 1376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Web Server n</a:t>
            </a:r>
          </a:p>
        </p:txBody>
      </p:sp>
      <p:sp>
        <p:nvSpPr>
          <p:cNvPr id="21" name="Cubo 20">
            <a:extLst>
              <a:ext uri="{FF2B5EF4-FFF2-40B4-BE49-F238E27FC236}">
                <a16:creationId xmlns:a16="http://schemas.microsoft.com/office/drawing/2014/main" id="{1CC22CBA-6CB2-430B-A3BF-6033BFF79EA8}"/>
              </a:ext>
            </a:extLst>
          </p:cNvPr>
          <p:cNvSpPr/>
          <p:nvPr/>
        </p:nvSpPr>
        <p:spPr>
          <a:xfrm>
            <a:off x="7228420" y="2191014"/>
            <a:ext cx="1490133" cy="3193786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ubo 21">
            <a:extLst>
              <a:ext uri="{FF2B5EF4-FFF2-40B4-BE49-F238E27FC236}">
                <a16:creationId xmlns:a16="http://schemas.microsoft.com/office/drawing/2014/main" id="{A1E2B94A-DDBB-4BF2-8DF4-2A6E4C7B7BB8}"/>
              </a:ext>
            </a:extLst>
          </p:cNvPr>
          <p:cNvSpPr/>
          <p:nvPr/>
        </p:nvSpPr>
        <p:spPr>
          <a:xfrm>
            <a:off x="7304619" y="2387600"/>
            <a:ext cx="1185334" cy="753533"/>
          </a:xfrm>
          <a:prstGeom prst="cube">
            <a:avLst>
              <a:gd name="adj" fmla="val 1376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App Server 1</a:t>
            </a:r>
          </a:p>
        </p:txBody>
      </p:sp>
      <p:sp>
        <p:nvSpPr>
          <p:cNvPr id="23" name="Cubo 22">
            <a:extLst>
              <a:ext uri="{FF2B5EF4-FFF2-40B4-BE49-F238E27FC236}">
                <a16:creationId xmlns:a16="http://schemas.microsoft.com/office/drawing/2014/main" id="{A8356F67-4D72-49C3-A8E9-B9D2C3BE1061}"/>
              </a:ext>
            </a:extLst>
          </p:cNvPr>
          <p:cNvSpPr/>
          <p:nvPr/>
        </p:nvSpPr>
        <p:spPr>
          <a:xfrm>
            <a:off x="7304619" y="3251200"/>
            <a:ext cx="1185334" cy="753533"/>
          </a:xfrm>
          <a:prstGeom prst="cube">
            <a:avLst>
              <a:gd name="adj" fmla="val 1376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App Server 2</a:t>
            </a:r>
          </a:p>
        </p:txBody>
      </p:sp>
      <p:sp>
        <p:nvSpPr>
          <p:cNvPr id="24" name="Cubo 23">
            <a:extLst>
              <a:ext uri="{FF2B5EF4-FFF2-40B4-BE49-F238E27FC236}">
                <a16:creationId xmlns:a16="http://schemas.microsoft.com/office/drawing/2014/main" id="{C8972AF0-F6FF-436E-BB2D-B0956805B92C}"/>
              </a:ext>
            </a:extLst>
          </p:cNvPr>
          <p:cNvSpPr/>
          <p:nvPr/>
        </p:nvSpPr>
        <p:spPr>
          <a:xfrm>
            <a:off x="7304619" y="4478867"/>
            <a:ext cx="1185334" cy="753533"/>
          </a:xfrm>
          <a:prstGeom prst="cube">
            <a:avLst>
              <a:gd name="adj" fmla="val 1376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App Server n</a:t>
            </a:r>
          </a:p>
        </p:txBody>
      </p:sp>
      <p:sp>
        <p:nvSpPr>
          <p:cNvPr id="25" name="Cubo 24">
            <a:extLst>
              <a:ext uri="{FF2B5EF4-FFF2-40B4-BE49-F238E27FC236}">
                <a16:creationId xmlns:a16="http://schemas.microsoft.com/office/drawing/2014/main" id="{FBAB6E6C-985C-430C-BECB-AE87C863231B}"/>
              </a:ext>
            </a:extLst>
          </p:cNvPr>
          <p:cNvSpPr/>
          <p:nvPr/>
        </p:nvSpPr>
        <p:spPr>
          <a:xfrm>
            <a:off x="160867" y="3251200"/>
            <a:ext cx="1261533" cy="1325563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Client</a:t>
            </a:r>
            <a:endParaRPr lang="pt-BR" dirty="0"/>
          </a:p>
        </p:txBody>
      </p:sp>
      <p:sp>
        <p:nvSpPr>
          <p:cNvPr id="26" name="Cubo 25">
            <a:extLst>
              <a:ext uri="{FF2B5EF4-FFF2-40B4-BE49-F238E27FC236}">
                <a16:creationId xmlns:a16="http://schemas.microsoft.com/office/drawing/2014/main" id="{28FE3A02-7325-459B-9376-9DA86A65FA74}"/>
              </a:ext>
            </a:extLst>
          </p:cNvPr>
          <p:cNvSpPr/>
          <p:nvPr/>
        </p:nvSpPr>
        <p:spPr>
          <a:xfrm>
            <a:off x="10282767" y="2191014"/>
            <a:ext cx="1604433" cy="1325563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Banco de dados</a:t>
            </a:r>
          </a:p>
        </p:txBody>
      </p:sp>
      <p:sp>
        <p:nvSpPr>
          <p:cNvPr id="27" name="Cubo 26">
            <a:extLst>
              <a:ext uri="{FF2B5EF4-FFF2-40B4-BE49-F238E27FC236}">
                <a16:creationId xmlns:a16="http://schemas.microsoft.com/office/drawing/2014/main" id="{2FE9B157-3103-41CB-A8C2-3F63A524A8F7}"/>
              </a:ext>
            </a:extLst>
          </p:cNvPr>
          <p:cNvSpPr/>
          <p:nvPr/>
        </p:nvSpPr>
        <p:spPr>
          <a:xfrm>
            <a:off x="10282767" y="3901281"/>
            <a:ext cx="1604433" cy="1325563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Repositório Big data</a:t>
            </a:r>
          </a:p>
        </p:txBody>
      </p:sp>
      <p:sp>
        <p:nvSpPr>
          <p:cNvPr id="28" name="Seta: da Esquerda para a Direita 27">
            <a:extLst>
              <a:ext uri="{FF2B5EF4-FFF2-40B4-BE49-F238E27FC236}">
                <a16:creationId xmlns:a16="http://schemas.microsoft.com/office/drawing/2014/main" id="{AFEB2E92-BD40-4DFA-85C0-575A25584D4B}"/>
              </a:ext>
            </a:extLst>
          </p:cNvPr>
          <p:cNvSpPr/>
          <p:nvPr/>
        </p:nvSpPr>
        <p:spPr>
          <a:xfrm>
            <a:off x="1320800" y="3682801"/>
            <a:ext cx="1128184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: da Esquerda para a Direita 28">
            <a:extLst>
              <a:ext uri="{FF2B5EF4-FFF2-40B4-BE49-F238E27FC236}">
                <a16:creationId xmlns:a16="http://schemas.microsoft.com/office/drawing/2014/main" id="{189068F9-295A-45DF-8707-8ED28FCCDFB8}"/>
              </a:ext>
            </a:extLst>
          </p:cNvPr>
          <p:cNvSpPr/>
          <p:nvPr/>
        </p:nvSpPr>
        <p:spPr>
          <a:xfrm>
            <a:off x="3608917" y="3682801"/>
            <a:ext cx="1128184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: da Esquerda para a Direita 29">
            <a:extLst>
              <a:ext uri="{FF2B5EF4-FFF2-40B4-BE49-F238E27FC236}">
                <a16:creationId xmlns:a16="http://schemas.microsoft.com/office/drawing/2014/main" id="{36844E9E-7950-460C-BA67-0C3098419770}"/>
              </a:ext>
            </a:extLst>
          </p:cNvPr>
          <p:cNvSpPr/>
          <p:nvPr/>
        </p:nvSpPr>
        <p:spPr>
          <a:xfrm>
            <a:off x="6193368" y="3627966"/>
            <a:ext cx="1030816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: da Esquerda para a Direita 30">
            <a:extLst>
              <a:ext uri="{FF2B5EF4-FFF2-40B4-BE49-F238E27FC236}">
                <a16:creationId xmlns:a16="http://schemas.microsoft.com/office/drawing/2014/main" id="{91D95619-1D48-44AD-ACFE-16CDC569B6BA}"/>
              </a:ext>
            </a:extLst>
          </p:cNvPr>
          <p:cNvSpPr/>
          <p:nvPr/>
        </p:nvSpPr>
        <p:spPr>
          <a:xfrm>
            <a:off x="8655053" y="2641245"/>
            <a:ext cx="1627714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: da Esquerda para a Direita 31">
            <a:extLst>
              <a:ext uri="{FF2B5EF4-FFF2-40B4-BE49-F238E27FC236}">
                <a16:creationId xmlns:a16="http://schemas.microsoft.com/office/drawing/2014/main" id="{53D7A7C8-32E6-4E1C-ADB4-D79445696FD0}"/>
              </a:ext>
            </a:extLst>
          </p:cNvPr>
          <p:cNvSpPr/>
          <p:nvPr/>
        </p:nvSpPr>
        <p:spPr>
          <a:xfrm>
            <a:off x="8655053" y="4345583"/>
            <a:ext cx="1627713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Texto Explicativo: Linha Dobrada 32">
            <a:extLst>
              <a:ext uri="{FF2B5EF4-FFF2-40B4-BE49-F238E27FC236}">
                <a16:creationId xmlns:a16="http://schemas.microsoft.com/office/drawing/2014/main" id="{FD42A674-6CDA-4C23-AA15-6DFD2D524128}"/>
              </a:ext>
            </a:extLst>
          </p:cNvPr>
          <p:cNvSpPr/>
          <p:nvPr/>
        </p:nvSpPr>
        <p:spPr>
          <a:xfrm flipH="1">
            <a:off x="508590" y="4807942"/>
            <a:ext cx="1687678" cy="153205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4504"/>
              <a:gd name="adj6" fmla="val -4919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Distribui as requisições entre os web servers</a:t>
            </a:r>
          </a:p>
        </p:txBody>
      </p:sp>
      <p:sp>
        <p:nvSpPr>
          <p:cNvPr id="34" name="Texto Explicativo: Linha Dobrada 33">
            <a:extLst>
              <a:ext uri="{FF2B5EF4-FFF2-40B4-BE49-F238E27FC236}">
                <a16:creationId xmlns:a16="http://schemas.microsoft.com/office/drawing/2014/main" id="{E02084AE-8AFE-4996-9F69-691336276402}"/>
              </a:ext>
            </a:extLst>
          </p:cNvPr>
          <p:cNvSpPr/>
          <p:nvPr/>
        </p:nvSpPr>
        <p:spPr>
          <a:xfrm flipH="1">
            <a:off x="468333" y="5039121"/>
            <a:ext cx="2820445" cy="17291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4504"/>
              <a:gd name="adj6" fmla="val -4919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Servem conteúdos estáticos (incluindo páginas em cache) e encaminham requisições dinâmicas para os App Servers</a:t>
            </a:r>
          </a:p>
        </p:txBody>
      </p:sp>
      <p:sp>
        <p:nvSpPr>
          <p:cNvPr id="35" name="Texto Explicativo: Linha Dobrada 34">
            <a:extLst>
              <a:ext uri="{FF2B5EF4-FFF2-40B4-BE49-F238E27FC236}">
                <a16:creationId xmlns:a16="http://schemas.microsoft.com/office/drawing/2014/main" id="{B9A0DF7C-4A36-4B18-8821-7F976799E940}"/>
              </a:ext>
            </a:extLst>
          </p:cNvPr>
          <p:cNvSpPr/>
          <p:nvPr/>
        </p:nvSpPr>
        <p:spPr>
          <a:xfrm>
            <a:off x="8489953" y="114421"/>
            <a:ext cx="3386143" cy="17291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9463"/>
              <a:gd name="adj6" fmla="val -1936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Tratam lógicas de negócio (</a:t>
            </a:r>
            <a:r>
              <a:rPr lang="pt-BR" dirty="0" err="1"/>
              <a:t>ex</a:t>
            </a:r>
            <a:r>
              <a:rPr lang="pt-BR" dirty="0"/>
              <a:t>: autenticação e autorização) e geram respostas às requisições.</a:t>
            </a:r>
          </a:p>
        </p:txBody>
      </p:sp>
      <p:sp>
        <p:nvSpPr>
          <p:cNvPr id="36" name="Texto Explicativo: Linha Dobrada 35">
            <a:extLst>
              <a:ext uri="{FF2B5EF4-FFF2-40B4-BE49-F238E27FC236}">
                <a16:creationId xmlns:a16="http://schemas.microsoft.com/office/drawing/2014/main" id="{7375DF8C-868A-4BB2-BD32-004DEE6177BE}"/>
              </a:ext>
            </a:extLst>
          </p:cNvPr>
          <p:cNvSpPr/>
          <p:nvPr/>
        </p:nvSpPr>
        <p:spPr>
          <a:xfrm flipH="1">
            <a:off x="6829944" y="166389"/>
            <a:ext cx="2820445" cy="17291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7952"/>
              <a:gd name="adj6" fmla="val -4734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Armazenam dados utilizados pela plataforma, incluindo o conteúdo.</a:t>
            </a:r>
          </a:p>
        </p:txBody>
      </p:sp>
      <p:sp>
        <p:nvSpPr>
          <p:cNvPr id="37" name="Texto Explicativo: Linha Dobrada 36">
            <a:extLst>
              <a:ext uri="{FF2B5EF4-FFF2-40B4-BE49-F238E27FC236}">
                <a16:creationId xmlns:a16="http://schemas.microsoft.com/office/drawing/2014/main" id="{EA420CC3-378F-4A67-A3D5-5A7C04FC5AD6}"/>
              </a:ext>
            </a:extLst>
          </p:cNvPr>
          <p:cNvSpPr/>
          <p:nvPr/>
        </p:nvSpPr>
        <p:spPr>
          <a:xfrm flipH="1">
            <a:off x="5721529" y="4746171"/>
            <a:ext cx="3173747" cy="199312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596"/>
              <a:gd name="adj6" fmla="val -4312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Utilizado para armazenamento de conteúdos de forma estruturada para a busca e de estruturas auxiliares de gestão de experiências de usuários.</a:t>
            </a:r>
          </a:p>
        </p:txBody>
      </p:sp>
    </p:spTree>
    <p:extLst>
      <p:ext uri="{BB962C8B-B14F-4D97-AF65-F5344CB8AC3E}">
        <p14:creationId xmlns:p14="http://schemas.microsoft.com/office/powerpoint/2010/main" val="218378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548AF-EF00-4C4F-866C-24603707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Ambiente de desenvolvimento</a:t>
            </a:r>
          </a:p>
        </p:txBody>
      </p:sp>
    </p:spTree>
    <p:extLst>
      <p:ext uri="{BB962C8B-B14F-4D97-AF65-F5344CB8AC3E}">
        <p14:creationId xmlns:p14="http://schemas.microsoft.com/office/powerpoint/2010/main" val="418096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DCB9CF4-6B3E-4CE7-9164-80C0EA6BC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Ambiente de desenvolvimento do </a:t>
            </a:r>
            <a:r>
              <a:rPr lang="pt-BR" dirty="0" err="1"/>
              <a:t>LumisXP</a:t>
            </a:r>
            <a:endParaRPr lang="pt-BR" dirty="0"/>
          </a:p>
        </p:txBody>
      </p:sp>
      <p:sp>
        <p:nvSpPr>
          <p:cNvPr id="16" name="LB">
            <a:extLst>
              <a:ext uri="{FF2B5EF4-FFF2-40B4-BE49-F238E27FC236}">
                <a16:creationId xmlns:a16="http://schemas.microsoft.com/office/drawing/2014/main" id="{00448246-FF53-4E15-BA7F-04A29BF9C77F}"/>
              </a:ext>
            </a:extLst>
          </p:cNvPr>
          <p:cNvSpPr/>
          <p:nvPr/>
        </p:nvSpPr>
        <p:spPr>
          <a:xfrm>
            <a:off x="2448984" y="3251200"/>
            <a:ext cx="1261533" cy="1325563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Load</a:t>
            </a:r>
            <a:r>
              <a:rPr lang="pt-BR" dirty="0"/>
              <a:t> </a:t>
            </a:r>
            <a:r>
              <a:rPr lang="pt-BR" dirty="0" err="1"/>
              <a:t>Balancer</a:t>
            </a:r>
            <a:endParaRPr lang="pt-BR" dirty="0"/>
          </a:p>
        </p:txBody>
      </p:sp>
      <p:sp>
        <p:nvSpPr>
          <p:cNvPr id="17" name="WS holder">
            <a:extLst>
              <a:ext uri="{FF2B5EF4-FFF2-40B4-BE49-F238E27FC236}">
                <a16:creationId xmlns:a16="http://schemas.microsoft.com/office/drawing/2014/main" id="{E407D70E-8517-416C-B193-4296D1007971}"/>
              </a:ext>
            </a:extLst>
          </p:cNvPr>
          <p:cNvSpPr/>
          <p:nvPr/>
        </p:nvSpPr>
        <p:spPr>
          <a:xfrm>
            <a:off x="4737101" y="2191014"/>
            <a:ext cx="1490133" cy="3193786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WS 1">
            <a:extLst>
              <a:ext uri="{FF2B5EF4-FFF2-40B4-BE49-F238E27FC236}">
                <a16:creationId xmlns:a16="http://schemas.microsoft.com/office/drawing/2014/main" id="{7370C53E-D3CC-4B1B-862E-47775ED7DDBD}"/>
              </a:ext>
            </a:extLst>
          </p:cNvPr>
          <p:cNvSpPr/>
          <p:nvPr/>
        </p:nvSpPr>
        <p:spPr>
          <a:xfrm>
            <a:off x="4813300" y="2387600"/>
            <a:ext cx="1185334" cy="753533"/>
          </a:xfrm>
          <a:prstGeom prst="cube">
            <a:avLst>
              <a:gd name="adj" fmla="val 1376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Web Server 1</a:t>
            </a:r>
          </a:p>
        </p:txBody>
      </p:sp>
      <p:sp>
        <p:nvSpPr>
          <p:cNvPr id="19" name="WS 2">
            <a:extLst>
              <a:ext uri="{FF2B5EF4-FFF2-40B4-BE49-F238E27FC236}">
                <a16:creationId xmlns:a16="http://schemas.microsoft.com/office/drawing/2014/main" id="{64C58E52-1F13-40F6-8F01-CD54E4935619}"/>
              </a:ext>
            </a:extLst>
          </p:cNvPr>
          <p:cNvSpPr/>
          <p:nvPr/>
        </p:nvSpPr>
        <p:spPr>
          <a:xfrm>
            <a:off x="4813300" y="3251200"/>
            <a:ext cx="1185334" cy="753533"/>
          </a:xfrm>
          <a:prstGeom prst="cube">
            <a:avLst>
              <a:gd name="adj" fmla="val 1376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Web Server 2</a:t>
            </a:r>
          </a:p>
        </p:txBody>
      </p:sp>
      <p:sp>
        <p:nvSpPr>
          <p:cNvPr id="20" name="WS n">
            <a:extLst>
              <a:ext uri="{FF2B5EF4-FFF2-40B4-BE49-F238E27FC236}">
                <a16:creationId xmlns:a16="http://schemas.microsoft.com/office/drawing/2014/main" id="{A21B6EC0-33E7-4266-A635-5339E4E894C2}"/>
              </a:ext>
            </a:extLst>
          </p:cNvPr>
          <p:cNvSpPr/>
          <p:nvPr/>
        </p:nvSpPr>
        <p:spPr>
          <a:xfrm>
            <a:off x="4813300" y="4478867"/>
            <a:ext cx="1185334" cy="753533"/>
          </a:xfrm>
          <a:prstGeom prst="cube">
            <a:avLst>
              <a:gd name="adj" fmla="val 1376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Web Server n</a:t>
            </a:r>
          </a:p>
        </p:txBody>
      </p:sp>
      <p:sp>
        <p:nvSpPr>
          <p:cNvPr id="21" name="AS Holder">
            <a:extLst>
              <a:ext uri="{FF2B5EF4-FFF2-40B4-BE49-F238E27FC236}">
                <a16:creationId xmlns:a16="http://schemas.microsoft.com/office/drawing/2014/main" id="{1CC22CBA-6CB2-430B-A3BF-6033BFF79EA8}"/>
              </a:ext>
            </a:extLst>
          </p:cNvPr>
          <p:cNvSpPr/>
          <p:nvPr/>
        </p:nvSpPr>
        <p:spPr>
          <a:xfrm>
            <a:off x="7228420" y="2191014"/>
            <a:ext cx="1490133" cy="3193786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AS1">
            <a:extLst>
              <a:ext uri="{FF2B5EF4-FFF2-40B4-BE49-F238E27FC236}">
                <a16:creationId xmlns:a16="http://schemas.microsoft.com/office/drawing/2014/main" id="{A1E2B94A-DDBB-4BF2-8DF4-2A6E4C7B7BB8}"/>
              </a:ext>
            </a:extLst>
          </p:cNvPr>
          <p:cNvSpPr/>
          <p:nvPr/>
        </p:nvSpPr>
        <p:spPr>
          <a:xfrm>
            <a:off x="7304619" y="2387600"/>
            <a:ext cx="1185334" cy="753533"/>
          </a:xfrm>
          <a:prstGeom prst="cube">
            <a:avLst>
              <a:gd name="adj" fmla="val 1376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App Server 1</a:t>
            </a:r>
          </a:p>
        </p:txBody>
      </p:sp>
      <p:sp>
        <p:nvSpPr>
          <p:cNvPr id="23" name="AS2">
            <a:extLst>
              <a:ext uri="{FF2B5EF4-FFF2-40B4-BE49-F238E27FC236}">
                <a16:creationId xmlns:a16="http://schemas.microsoft.com/office/drawing/2014/main" id="{A8356F67-4D72-49C3-A8E9-B9D2C3BE1061}"/>
              </a:ext>
            </a:extLst>
          </p:cNvPr>
          <p:cNvSpPr/>
          <p:nvPr/>
        </p:nvSpPr>
        <p:spPr>
          <a:xfrm>
            <a:off x="7304619" y="3251200"/>
            <a:ext cx="1185334" cy="753533"/>
          </a:xfrm>
          <a:prstGeom prst="cube">
            <a:avLst>
              <a:gd name="adj" fmla="val 1376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App Server 2</a:t>
            </a:r>
          </a:p>
        </p:txBody>
      </p:sp>
      <p:sp>
        <p:nvSpPr>
          <p:cNvPr id="24" name="ASN">
            <a:extLst>
              <a:ext uri="{FF2B5EF4-FFF2-40B4-BE49-F238E27FC236}">
                <a16:creationId xmlns:a16="http://schemas.microsoft.com/office/drawing/2014/main" id="{C8972AF0-F6FF-436E-BB2D-B0956805B92C}"/>
              </a:ext>
            </a:extLst>
          </p:cNvPr>
          <p:cNvSpPr/>
          <p:nvPr/>
        </p:nvSpPr>
        <p:spPr>
          <a:xfrm>
            <a:off x="7304619" y="4478867"/>
            <a:ext cx="1185334" cy="753533"/>
          </a:xfrm>
          <a:prstGeom prst="cube">
            <a:avLst>
              <a:gd name="adj" fmla="val 1376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App Server n</a:t>
            </a:r>
          </a:p>
        </p:txBody>
      </p:sp>
      <p:sp>
        <p:nvSpPr>
          <p:cNvPr id="25" name="Client">
            <a:extLst>
              <a:ext uri="{FF2B5EF4-FFF2-40B4-BE49-F238E27FC236}">
                <a16:creationId xmlns:a16="http://schemas.microsoft.com/office/drawing/2014/main" id="{FBAB6E6C-985C-430C-BECB-AE87C863231B}"/>
              </a:ext>
            </a:extLst>
          </p:cNvPr>
          <p:cNvSpPr/>
          <p:nvPr/>
        </p:nvSpPr>
        <p:spPr>
          <a:xfrm>
            <a:off x="160867" y="3251200"/>
            <a:ext cx="1261533" cy="1325563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Client</a:t>
            </a:r>
            <a:endParaRPr lang="pt-BR" dirty="0"/>
          </a:p>
        </p:txBody>
      </p:sp>
      <p:sp>
        <p:nvSpPr>
          <p:cNvPr id="26" name="Banco de dados">
            <a:extLst>
              <a:ext uri="{FF2B5EF4-FFF2-40B4-BE49-F238E27FC236}">
                <a16:creationId xmlns:a16="http://schemas.microsoft.com/office/drawing/2014/main" id="{28FE3A02-7325-459B-9376-9DA86A65FA74}"/>
              </a:ext>
            </a:extLst>
          </p:cNvPr>
          <p:cNvSpPr/>
          <p:nvPr/>
        </p:nvSpPr>
        <p:spPr>
          <a:xfrm>
            <a:off x="10282767" y="2191014"/>
            <a:ext cx="1604433" cy="1325563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Banco de dados</a:t>
            </a:r>
          </a:p>
        </p:txBody>
      </p:sp>
      <p:sp>
        <p:nvSpPr>
          <p:cNvPr id="27" name="Big Data">
            <a:extLst>
              <a:ext uri="{FF2B5EF4-FFF2-40B4-BE49-F238E27FC236}">
                <a16:creationId xmlns:a16="http://schemas.microsoft.com/office/drawing/2014/main" id="{2FE9B157-3103-41CB-A8C2-3F63A524A8F7}"/>
              </a:ext>
            </a:extLst>
          </p:cNvPr>
          <p:cNvSpPr/>
          <p:nvPr/>
        </p:nvSpPr>
        <p:spPr>
          <a:xfrm>
            <a:off x="10282767" y="3901281"/>
            <a:ext cx="1604433" cy="1325563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Repositório Big data</a:t>
            </a:r>
          </a:p>
        </p:txBody>
      </p:sp>
      <p:sp>
        <p:nvSpPr>
          <p:cNvPr id="28" name="Seta: da Esquerda para a Direita 27">
            <a:extLst>
              <a:ext uri="{FF2B5EF4-FFF2-40B4-BE49-F238E27FC236}">
                <a16:creationId xmlns:a16="http://schemas.microsoft.com/office/drawing/2014/main" id="{AFEB2E92-BD40-4DFA-85C0-575A25584D4B}"/>
              </a:ext>
            </a:extLst>
          </p:cNvPr>
          <p:cNvSpPr/>
          <p:nvPr/>
        </p:nvSpPr>
        <p:spPr>
          <a:xfrm>
            <a:off x="1320800" y="3682801"/>
            <a:ext cx="1128184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: da Esquerda para a Direita 28">
            <a:extLst>
              <a:ext uri="{FF2B5EF4-FFF2-40B4-BE49-F238E27FC236}">
                <a16:creationId xmlns:a16="http://schemas.microsoft.com/office/drawing/2014/main" id="{189068F9-295A-45DF-8707-8ED28FCCDFB8}"/>
              </a:ext>
            </a:extLst>
          </p:cNvPr>
          <p:cNvSpPr/>
          <p:nvPr/>
        </p:nvSpPr>
        <p:spPr>
          <a:xfrm>
            <a:off x="3608917" y="3682801"/>
            <a:ext cx="1128184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: da Esquerda para a Direita 29">
            <a:extLst>
              <a:ext uri="{FF2B5EF4-FFF2-40B4-BE49-F238E27FC236}">
                <a16:creationId xmlns:a16="http://schemas.microsoft.com/office/drawing/2014/main" id="{36844E9E-7950-460C-BA67-0C3098419770}"/>
              </a:ext>
            </a:extLst>
          </p:cNvPr>
          <p:cNvSpPr/>
          <p:nvPr/>
        </p:nvSpPr>
        <p:spPr>
          <a:xfrm>
            <a:off x="6193368" y="3627966"/>
            <a:ext cx="1030816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: da Esquerda para a Direita 30">
            <a:extLst>
              <a:ext uri="{FF2B5EF4-FFF2-40B4-BE49-F238E27FC236}">
                <a16:creationId xmlns:a16="http://schemas.microsoft.com/office/drawing/2014/main" id="{91D95619-1D48-44AD-ACFE-16CDC569B6BA}"/>
              </a:ext>
            </a:extLst>
          </p:cNvPr>
          <p:cNvSpPr/>
          <p:nvPr/>
        </p:nvSpPr>
        <p:spPr>
          <a:xfrm>
            <a:off x="8655053" y="2641245"/>
            <a:ext cx="1627714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: da Esquerda para a Direita 31">
            <a:extLst>
              <a:ext uri="{FF2B5EF4-FFF2-40B4-BE49-F238E27FC236}">
                <a16:creationId xmlns:a16="http://schemas.microsoft.com/office/drawing/2014/main" id="{53D7A7C8-32E6-4E1C-ADB4-D79445696FD0}"/>
              </a:ext>
            </a:extLst>
          </p:cNvPr>
          <p:cNvSpPr/>
          <p:nvPr/>
        </p:nvSpPr>
        <p:spPr>
          <a:xfrm>
            <a:off x="8655053" y="4345583"/>
            <a:ext cx="1627713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WS Novo">
            <a:extLst>
              <a:ext uri="{FF2B5EF4-FFF2-40B4-BE49-F238E27FC236}">
                <a16:creationId xmlns:a16="http://schemas.microsoft.com/office/drawing/2014/main" id="{60F7E8CC-DFC1-4A85-8310-C2D613A9BCD4}"/>
              </a:ext>
            </a:extLst>
          </p:cNvPr>
          <p:cNvSpPr/>
          <p:nvPr/>
        </p:nvSpPr>
        <p:spPr>
          <a:xfrm>
            <a:off x="2806702" y="2191014"/>
            <a:ext cx="1261533" cy="3193786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Web server</a:t>
            </a:r>
          </a:p>
        </p:txBody>
      </p:sp>
      <p:sp>
        <p:nvSpPr>
          <p:cNvPr id="58" name="AS Novo">
            <a:extLst>
              <a:ext uri="{FF2B5EF4-FFF2-40B4-BE49-F238E27FC236}">
                <a16:creationId xmlns:a16="http://schemas.microsoft.com/office/drawing/2014/main" id="{9214F90B-8C41-40F0-98A1-A92D961D45D8}"/>
              </a:ext>
            </a:extLst>
          </p:cNvPr>
          <p:cNvSpPr/>
          <p:nvPr/>
        </p:nvSpPr>
        <p:spPr>
          <a:xfrm>
            <a:off x="6268913" y="2191015"/>
            <a:ext cx="1261533" cy="3193785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App Server</a:t>
            </a:r>
          </a:p>
        </p:txBody>
      </p:sp>
      <p:sp>
        <p:nvSpPr>
          <p:cNvPr id="59" name="Seta BD Nova">
            <a:extLst>
              <a:ext uri="{FF2B5EF4-FFF2-40B4-BE49-F238E27FC236}">
                <a16:creationId xmlns:a16="http://schemas.microsoft.com/office/drawing/2014/main" id="{F37F232C-EBFA-4537-9DA9-3B4B31F1EC9E}"/>
              </a:ext>
            </a:extLst>
          </p:cNvPr>
          <p:cNvSpPr/>
          <p:nvPr/>
        </p:nvSpPr>
        <p:spPr>
          <a:xfrm>
            <a:off x="7451387" y="2622615"/>
            <a:ext cx="2831379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Seta Bid Data Nova">
            <a:extLst>
              <a:ext uri="{FF2B5EF4-FFF2-40B4-BE49-F238E27FC236}">
                <a16:creationId xmlns:a16="http://schemas.microsoft.com/office/drawing/2014/main" id="{D36FC3BB-7405-4F45-84D9-465F2127D0AB}"/>
              </a:ext>
            </a:extLst>
          </p:cNvPr>
          <p:cNvSpPr/>
          <p:nvPr/>
        </p:nvSpPr>
        <p:spPr>
          <a:xfrm>
            <a:off x="7451386" y="4352178"/>
            <a:ext cx="2831379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Seta WS Nova">
            <a:extLst>
              <a:ext uri="{FF2B5EF4-FFF2-40B4-BE49-F238E27FC236}">
                <a16:creationId xmlns:a16="http://schemas.microsoft.com/office/drawing/2014/main" id="{7FA80B57-7DE6-441E-B122-BB0064CBD7CE}"/>
              </a:ext>
            </a:extLst>
          </p:cNvPr>
          <p:cNvSpPr/>
          <p:nvPr/>
        </p:nvSpPr>
        <p:spPr>
          <a:xfrm>
            <a:off x="1320801" y="3687367"/>
            <a:ext cx="1485902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Seta AS Nova">
            <a:extLst>
              <a:ext uri="{FF2B5EF4-FFF2-40B4-BE49-F238E27FC236}">
                <a16:creationId xmlns:a16="http://schemas.microsoft.com/office/drawing/2014/main" id="{678213F3-C17C-4DFC-8789-D9F8F9E07A07}"/>
              </a:ext>
            </a:extLst>
          </p:cNvPr>
          <p:cNvSpPr/>
          <p:nvPr/>
        </p:nvSpPr>
        <p:spPr>
          <a:xfrm>
            <a:off x="3966637" y="3682801"/>
            <a:ext cx="2302276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97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A090D6D-6AD1-45D0-AAA5-6AB8649C78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Ao longo desse treinamento, para o ambiente de desenvolvimento, utilizaremos a distribuição </a:t>
            </a:r>
            <a:r>
              <a:rPr lang="pt-BR" i="1" dirty="0" err="1"/>
              <a:t>standalone</a:t>
            </a:r>
            <a:r>
              <a:rPr lang="pt-BR" i="1" dirty="0"/>
              <a:t> </a:t>
            </a:r>
            <a:r>
              <a:rPr lang="pt-BR" dirty="0"/>
              <a:t>do </a:t>
            </a:r>
            <a:r>
              <a:rPr lang="pt-BR" dirty="0" err="1"/>
              <a:t>LumisXP</a:t>
            </a:r>
            <a:r>
              <a:rPr lang="pt-BR" dirty="0"/>
              <a:t>.</a:t>
            </a:r>
          </a:p>
          <a:p>
            <a:r>
              <a:rPr lang="pt-BR" dirty="0"/>
              <a:t>Essa versão já inclui:</a:t>
            </a:r>
          </a:p>
          <a:p>
            <a:pPr lvl="1"/>
            <a:r>
              <a:rPr lang="pt-BR" dirty="0"/>
              <a:t>Um servidor de aplicação (Apache </a:t>
            </a:r>
            <a:r>
              <a:rPr lang="pt-BR" dirty="0" err="1"/>
              <a:t>Tomcat</a:t>
            </a:r>
            <a:r>
              <a:rPr lang="pt-BR" dirty="0"/>
              <a:t>).</a:t>
            </a:r>
          </a:p>
          <a:p>
            <a:pPr lvl="1"/>
            <a:r>
              <a:rPr lang="pt-BR" dirty="0"/>
              <a:t>Um repositório de Big Data (</a:t>
            </a:r>
            <a:r>
              <a:rPr lang="pt-BR" dirty="0" err="1"/>
              <a:t>Elasticsearch</a:t>
            </a:r>
            <a:r>
              <a:rPr lang="pt-BR" dirty="0"/>
              <a:t>).</a:t>
            </a:r>
          </a:p>
          <a:p>
            <a:pPr lvl="1"/>
            <a:r>
              <a:rPr lang="pt-BR" dirty="0"/>
              <a:t>Preparação para o banco de dados (MySQL).</a:t>
            </a:r>
          </a:p>
          <a:p>
            <a:r>
              <a:rPr lang="pt-BR" dirty="0"/>
              <a:t>Juntamente com isso, essa distribuição inclui scripts de suporte para auxiliar na instalação, inicialização, parada do ambiente.</a:t>
            </a:r>
          </a:p>
          <a:p>
            <a:r>
              <a:rPr lang="pt-BR" dirty="0"/>
              <a:t>Essa distribuição pode ser obtida através do site da Lumis (https://lumis.com.br).</a:t>
            </a:r>
          </a:p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4389430-C9BF-43B1-ACE5-F2368D6A3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Ambiente de desenvolvimento do </a:t>
            </a:r>
            <a:r>
              <a:rPr lang="pt-BR" dirty="0" err="1"/>
              <a:t>LumisXP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002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ersonalizada 1">
      <a:dk1>
        <a:srgbClr val="2B3A3C"/>
      </a:dk1>
      <a:lt1>
        <a:sysClr val="window" lastClr="FFFFFF"/>
      </a:lt1>
      <a:dk2>
        <a:srgbClr val="44546A"/>
      </a:dk2>
      <a:lt2>
        <a:srgbClr val="E7E6E6"/>
      </a:lt2>
      <a:accent1>
        <a:srgbClr val="6B1D5D"/>
      </a:accent1>
      <a:accent2>
        <a:srgbClr val="FFBA4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Open Sans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</TotalTime>
  <Words>397</Words>
  <Application>Microsoft Office PowerPoint</Application>
  <PresentationFormat>Widescreen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Bozon Bold</vt:lpstr>
      <vt:lpstr>Calibri</vt:lpstr>
      <vt:lpstr>Open Sans</vt:lpstr>
      <vt:lpstr>Office Theme</vt:lpstr>
      <vt:lpstr>Apresentação do PowerPoint</vt:lpstr>
      <vt:lpstr>O que é o LumisXP?</vt:lpstr>
      <vt:lpstr>O que é o LumisXP?</vt:lpstr>
      <vt:lpstr>O que é o LumisXP?</vt:lpstr>
      <vt:lpstr>Arquitetura de infra do LumisXP</vt:lpstr>
      <vt:lpstr>Arquitetura de infra do LumisXP</vt:lpstr>
      <vt:lpstr>Ambiente de desenvolvimento</vt:lpstr>
      <vt:lpstr>Ambiente de desenvolvimento do LumisXP</vt:lpstr>
      <vt:lpstr>Ambiente de desenvolvimento do LumisXP</vt:lpstr>
      <vt:lpstr>A distribuição standalone do LumisXP</vt:lpstr>
      <vt:lpstr>Baixando a distribuição standalone do LumisXP</vt:lpstr>
      <vt:lpstr>O ciclo de vida de uma solução</vt:lpstr>
      <vt:lpstr>O ciclo de vida de uma solução</vt:lpstr>
      <vt:lpstr>As diferentes visões do LumisXP</vt:lpstr>
      <vt:lpstr>Portal Studio</vt:lpstr>
      <vt:lpstr>Configurações</vt:lpstr>
      <vt:lpstr>Administração de conteúdos</vt:lpstr>
      <vt:lpstr>Customer Experience</vt:lpstr>
      <vt:lpstr>Usuário final</vt:lpstr>
      <vt:lpstr>As diferentes visões do LumisXP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Thayane Fabiano</dc:creator>
  <dc:description/>
  <cp:lastModifiedBy>Thiago Berne</cp:lastModifiedBy>
  <cp:revision>90</cp:revision>
  <dcterms:created xsi:type="dcterms:W3CDTF">2021-11-26T20:26:05Z</dcterms:created>
  <dcterms:modified xsi:type="dcterms:W3CDTF">2022-02-23T16:55:56Z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18</vt:i4>
  </property>
</Properties>
</file>