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7559675" cy="10691813"/>
  <p:embeddedFontLst>
    <p:embeddedFont>
      <p:font typeface="Open Sans" panose="020B0604020202020204" charset="0"/>
      <p:regular r:id="rId8"/>
      <p:bold r:id="rId9"/>
      <p:italic r:id="rId10"/>
      <p:boldItalic r:id="rId1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2" roundtripDataSignature="AMtx7miltBXoZL463GbhBeUbjXIj9ZWC/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733C"/>
    <a:srgbClr val="145C46"/>
    <a:srgbClr val="32823C"/>
    <a:srgbClr val="1C6B2B"/>
    <a:srgbClr val="552378"/>
    <a:srgbClr val="851E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954" y="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16000" y="812520"/>
            <a:ext cx="7127280" cy="400896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" name="Google Shape;6;n"/>
          <p:cNvSpPr txBox="1">
            <a:spLocks noGrp="1"/>
          </p:cNvSpPr>
          <p:nvPr>
            <p:ph type="dt" idx="10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pt-BR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‹nº›</a:t>
            </a:fld>
            <a:endParaRPr sz="1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1c1215d96f_1_2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4700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31c1215d96f_1_241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700" cy="481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g31c1215d96f_1_241:notes"/>
          <p:cNvSpPr txBox="1">
            <a:spLocks noGrp="1"/>
          </p:cNvSpPr>
          <p:nvPr>
            <p:ph type="sldNum" idx="12"/>
          </p:nvPr>
        </p:nvSpPr>
        <p:spPr>
          <a:xfrm>
            <a:off x="4278960" y="10157400"/>
            <a:ext cx="3280800" cy="534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pt-BR"/>
              <a:t>1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a" type="blank">
  <p:cSld name="BLANK">
    <p:bg>
      <p:bgPr>
        <a:solidFill>
          <a:srgbClr val="EDEDED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g1ea22783c79_3_9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1ea22783c79_3_54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>
            <a:endParaRPr/>
          </a:p>
        </p:txBody>
      </p:sp>
      <p:sp>
        <p:nvSpPr>
          <p:cNvPr id="56" name="Google Shape;56;g1ea22783c79_3_54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>
            <a:endParaRPr/>
          </a:p>
        </p:txBody>
      </p:sp>
      <p:sp>
        <p:nvSpPr>
          <p:cNvPr id="57" name="Google Shape;57;g1ea22783c79_3_5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1ea22783c79_3_58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60" name="Google Shape;60;g1ea22783c79_3_5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1ea22783c79_3_70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g1ea22783c79_3_7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ea22783c79_3_73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66" name="Google Shape;66;g1ea22783c79_3_73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67" name="Google Shape;67;g1ea22783c79_3_7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ea22783c79_3_77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70" name="Google Shape;70;g1ea22783c79_3_7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1ea22783c79_3_80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g1ea22783c79_3_80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endParaRPr/>
          </a:p>
        </p:txBody>
      </p:sp>
      <p:sp>
        <p:nvSpPr>
          <p:cNvPr id="74" name="Google Shape;74;g1ea22783c79_3_80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75" name="Google Shape;75;g1ea22783c79_3_80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457200" lvl="0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76" name="Google Shape;76;g1ea22783c79_3_8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1ea22783c79_3_86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>
            <a:endParaRPr/>
          </a:p>
        </p:txBody>
      </p:sp>
      <p:sp>
        <p:nvSpPr>
          <p:cNvPr id="79" name="Google Shape;79;g1ea22783c79_3_8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ea22783c79_3_89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82" name="Google Shape;82;g1ea22783c79_3_89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83" name="Google Shape;83;g1ea22783c79_3_8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racapa">
  <p:cSld name="BLANK_1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g31c1215d96f_1_7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g31c1215d96f_1_7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95880" y="4061645"/>
            <a:ext cx="1798200" cy="558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g31c1215d96f_1_73"/>
          <p:cNvSpPr txBox="1">
            <a:spLocks noGrp="1"/>
          </p:cNvSpPr>
          <p:nvPr>
            <p:ph type="title"/>
          </p:nvPr>
        </p:nvSpPr>
        <p:spPr>
          <a:xfrm>
            <a:off x="623875" y="2767350"/>
            <a:ext cx="10931400" cy="13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>
  <p:cSld name="BLANK_1_1">
    <p:bg>
      <p:bgPr>
        <a:solidFill>
          <a:srgbClr val="EDEDED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g31c1215d96f_1_13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21" name="Google Shape;21;g31c1215d96f_1_130"/>
          <p:cNvSpPr txBox="1">
            <a:spLocks noGrp="1"/>
          </p:cNvSpPr>
          <p:nvPr>
            <p:ph type="title"/>
          </p:nvPr>
        </p:nvSpPr>
        <p:spPr>
          <a:xfrm>
            <a:off x="1182150" y="70525"/>
            <a:ext cx="9710400" cy="12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3000" b="1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pic>
        <p:nvPicPr>
          <p:cNvPr id="22" name="Google Shape;22;g31c1215d96f_1_1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132380" y="1106595"/>
            <a:ext cx="1798200" cy="558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g31c1215d96f_1_130"/>
          <p:cNvSpPr/>
          <p:nvPr/>
        </p:nvSpPr>
        <p:spPr>
          <a:xfrm>
            <a:off x="-76200" y="-153000"/>
            <a:ext cx="276300" cy="7110300"/>
          </a:xfrm>
          <a:prstGeom prst="rect">
            <a:avLst/>
          </a:prstGeom>
          <a:gradFill>
            <a:gsLst>
              <a:gs pos="0">
                <a:srgbClr val="6B1C5C"/>
              </a:gs>
              <a:gs pos="100000">
                <a:srgbClr val="FFBA45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g31c1215d96f_1_130"/>
          <p:cNvSpPr txBox="1">
            <a:spLocks noGrp="1"/>
          </p:cNvSpPr>
          <p:nvPr>
            <p:ph type="body" idx="1"/>
          </p:nvPr>
        </p:nvSpPr>
        <p:spPr>
          <a:xfrm>
            <a:off x="1182150" y="1913150"/>
            <a:ext cx="9710400" cy="430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+ Texto">
  <p:cSld name="BLANK_1_1_1">
    <p:bg>
      <p:bgPr>
        <a:solidFill>
          <a:srgbClr val="EDEDED"/>
        </a:soli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g31c1215d96f_1_26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27" name="Google Shape;27;g31c1215d96f_1_266"/>
          <p:cNvSpPr txBox="1">
            <a:spLocks noGrp="1"/>
          </p:cNvSpPr>
          <p:nvPr>
            <p:ph type="title"/>
          </p:nvPr>
        </p:nvSpPr>
        <p:spPr>
          <a:xfrm>
            <a:off x="1182150" y="70525"/>
            <a:ext cx="9710400" cy="12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3000" b="1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pic>
        <p:nvPicPr>
          <p:cNvPr id="28" name="Google Shape;28;g31c1215d96f_1_26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132380" y="1106595"/>
            <a:ext cx="1798200" cy="5580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g31c1215d96f_1_266"/>
          <p:cNvSpPr/>
          <p:nvPr/>
        </p:nvSpPr>
        <p:spPr>
          <a:xfrm>
            <a:off x="-76200" y="-153000"/>
            <a:ext cx="276300" cy="7110300"/>
          </a:xfrm>
          <a:prstGeom prst="rect">
            <a:avLst/>
          </a:prstGeom>
          <a:gradFill>
            <a:gsLst>
              <a:gs pos="0">
                <a:srgbClr val="6B1C5C"/>
              </a:gs>
              <a:gs pos="100000">
                <a:srgbClr val="FFBA45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à esquerda + Texto à direita">
  <p:cSld name="CUSTOM">
    <p:bg>
      <p:bgPr>
        <a:solidFill>
          <a:srgbClr val="EDEDED"/>
        </a:solid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g31c1215d96f_1_0"/>
          <p:cNvSpPr txBox="1">
            <a:spLocks noGrp="1"/>
          </p:cNvSpPr>
          <p:nvPr>
            <p:ph type="title"/>
          </p:nvPr>
        </p:nvSpPr>
        <p:spPr>
          <a:xfrm>
            <a:off x="5753250" y="922800"/>
            <a:ext cx="5946600" cy="990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0" marR="0" lvl="0" indent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600" b="1">
                <a:solidFill>
                  <a:schemeClr val="accent1"/>
                </a:solidFill>
                <a:highlight>
                  <a:schemeClr val="accent5"/>
                </a:highlight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pic>
        <p:nvPicPr>
          <p:cNvPr id="32" name="Google Shape;32;g31c1215d96f_1_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336950" y="6144775"/>
            <a:ext cx="2362900" cy="451125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g31c1215d96f_1_0"/>
          <p:cNvSpPr txBox="1">
            <a:spLocks noGrp="1"/>
          </p:cNvSpPr>
          <p:nvPr>
            <p:ph type="body" idx="1"/>
          </p:nvPr>
        </p:nvSpPr>
        <p:spPr>
          <a:xfrm>
            <a:off x="6121350" y="1913151"/>
            <a:ext cx="5578500" cy="379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4" name="Google Shape;34;g31c1215d96f_1_0"/>
          <p:cNvSpPr/>
          <p:nvPr/>
        </p:nvSpPr>
        <p:spPr>
          <a:xfrm>
            <a:off x="-76200" y="-153000"/>
            <a:ext cx="276300" cy="7110300"/>
          </a:xfrm>
          <a:prstGeom prst="rect">
            <a:avLst/>
          </a:prstGeom>
          <a:gradFill>
            <a:gsLst>
              <a:gs pos="0">
                <a:srgbClr val="6B1C5C"/>
              </a:gs>
              <a:gs pos="100000">
                <a:srgbClr val="FFBA45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g31c1215d96f_1_0"/>
          <p:cNvSpPr>
            <a:spLocks noGrp="1"/>
          </p:cNvSpPr>
          <p:nvPr>
            <p:ph type="pic" idx="2"/>
          </p:nvPr>
        </p:nvSpPr>
        <p:spPr>
          <a:xfrm>
            <a:off x="820489" y="1513925"/>
            <a:ext cx="4565700" cy="38301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o à esquerda + Imagem à direita">
  <p:cSld name="CUSTOM_1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g31c1215d96f_1_18"/>
          <p:cNvSpPr txBox="1">
            <a:spLocks noGrp="1"/>
          </p:cNvSpPr>
          <p:nvPr>
            <p:ph type="title"/>
          </p:nvPr>
        </p:nvSpPr>
        <p:spPr>
          <a:xfrm>
            <a:off x="820425" y="922800"/>
            <a:ext cx="5946600" cy="990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0" marR="0" lvl="0" indent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600" b="1">
                <a:solidFill>
                  <a:schemeClr val="accent1"/>
                </a:solidFill>
                <a:highlight>
                  <a:schemeClr val="accent5"/>
                </a:highlight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pic>
        <p:nvPicPr>
          <p:cNvPr id="38" name="Google Shape;38;g31c1215d96f_1_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336950" y="6144775"/>
            <a:ext cx="2362900" cy="451125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g31c1215d96f_1_18"/>
          <p:cNvSpPr txBox="1">
            <a:spLocks noGrp="1"/>
          </p:cNvSpPr>
          <p:nvPr>
            <p:ph type="body" idx="1"/>
          </p:nvPr>
        </p:nvSpPr>
        <p:spPr>
          <a:xfrm>
            <a:off x="820425" y="1913151"/>
            <a:ext cx="5578500" cy="379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pic>
        <p:nvPicPr>
          <p:cNvPr id="40" name="Google Shape;40;g31c1215d96f_1_18"/>
          <p:cNvPicPr preferRelativeResize="0"/>
          <p:nvPr/>
        </p:nvPicPr>
        <p:blipFill rotWithShape="1">
          <a:blip r:embed="rId3">
            <a:alphaModFix/>
          </a:blip>
          <a:srcRect t="8053" b="8061"/>
          <a:stretch/>
        </p:blipFill>
        <p:spPr>
          <a:xfrm>
            <a:off x="7134025" y="1513937"/>
            <a:ext cx="4565824" cy="3830135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g31c1215d96f_1_18"/>
          <p:cNvSpPr/>
          <p:nvPr/>
        </p:nvSpPr>
        <p:spPr>
          <a:xfrm>
            <a:off x="-76200" y="-153000"/>
            <a:ext cx="276300" cy="7110300"/>
          </a:xfrm>
          <a:prstGeom prst="rect">
            <a:avLst/>
          </a:prstGeom>
          <a:gradFill>
            <a:gsLst>
              <a:gs pos="0">
                <a:srgbClr val="6B1C5C"/>
              </a:gs>
              <a:gs pos="100000">
                <a:srgbClr val="FFBA45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g31c1215d96f_1_18"/>
          <p:cNvSpPr>
            <a:spLocks noGrp="1"/>
          </p:cNvSpPr>
          <p:nvPr>
            <p:ph type="pic" idx="2"/>
          </p:nvPr>
        </p:nvSpPr>
        <p:spPr>
          <a:xfrm>
            <a:off x="7133951" y="1513925"/>
            <a:ext cx="4565700" cy="38301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echamento">
  <p:cSld name="CUSTOM_1_1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oogle Shape;44;g31c1215d96f_1_15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50" y="-175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1ea22783c79_3_6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g1ea22783c79_3_6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48" name="Google Shape;48;g1ea22783c79_3_6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49" name="Google Shape;49;g1ea22783c79_3_6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ea22783c79_3_6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g1ea22783c79_3_6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53" name="Google Shape;53;g1ea22783c79_3_6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EDEDED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1ea22783c79_3_50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Open Sans"/>
              <a:buNone/>
              <a:defRPr sz="37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g1ea22783c79_3_50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marR="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BA45"/>
              </a:buClr>
              <a:buSzPts val="2400"/>
              <a:buFont typeface="Open Sans"/>
              <a:buChar char="●"/>
              <a:defRPr sz="240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49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BA45"/>
              </a:buClr>
              <a:buSzPts val="1900"/>
              <a:buFont typeface="Open Sans"/>
              <a:buChar char="○"/>
              <a:defRPr sz="190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9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BA45"/>
              </a:buClr>
              <a:buSzPts val="1900"/>
              <a:buFont typeface="Open Sans"/>
              <a:buChar char="■"/>
              <a:defRPr sz="190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49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BA45"/>
              </a:buClr>
              <a:buSzPts val="1900"/>
              <a:buFont typeface="Open Sans"/>
              <a:buChar char="●"/>
              <a:defRPr sz="190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49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BA45"/>
              </a:buClr>
              <a:buSzPts val="1900"/>
              <a:buFont typeface="Open Sans"/>
              <a:buChar char="○"/>
              <a:defRPr sz="190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49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BA45"/>
              </a:buClr>
              <a:buSzPts val="1900"/>
              <a:buFont typeface="Open Sans"/>
              <a:buChar char="■"/>
              <a:defRPr sz="190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49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BA45"/>
              </a:buClr>
              <a:buSzPts val="1900"/>
              <a:buFont typeface="Open Sans"/>
              <a:buChar char="●"/>
              <a:defRPr sz="190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49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BA45"/>
              </a:buClr>
              <a:buSzPts val="1900"/>
              <a:buFont typeface="Open Sans"/>
              <a:buChar char="○"/>
              <a:defRPr sz="190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49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BA45"/>
              </a:buClr>
              <a:buSzPts val="1900"/>
              <a:buFont typeface="Open Sans"/>
              <a:buChar char="■"/>
              <a:defRPr sz="190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2" name="Google Shape;12;g1ea22783c79_3_5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g31c1215d96f_1_241"/>
          <p:cNvPicPr preferRelativeResize="0"/>
          <p:nvPr/>
        </p:nvPicPr>
        <p:blipFill rotWithShape="1">
          <a:blip r:embed="rId3">
            <a:alphaModFix/>
          </a:blip>
          <a:srcRect l="2642" r="2633"/>
          <a:stretch/>
        </p:blipFill>
        <p:spPr>
          <a:xfrm>
            <a:off x="2431775" y="0"/>
            <a:ext cx="9760500" cy="6858000"/>
          </a:xfrm>
          <a:prstGeom prst="rect">
            <a:avLst/>
          </a:prstGeom>
          <a:solidFill>
            <a:srgbClr val="23733C"/>
          </a:solidFill>
          <a:ln>
            <a:noFill/>
          </a:ln>
        </p:spPr>
      </p:pic>
      <p:grpSp>
        <p:nvGrpSpPr>
          <p:cNvPr id="90" name="Google Shape;90;g31c1215d96f_1_241"/>
          <p:cNvGrpSpPr/>
          <p:nvPr/>
        </p:nvGrpSpPr>
        <p:grpSpPr>
          <a:xfrm>
            <a:off x="1356263" y="2323650"/>
            <a:ext cx="5388900" cy="2210700"/>
            <a:chOff x="1356263" y="2323650"/>
            <a:chExt cx="5388900" cy="2210700"/>
          </a:xfrm>
        </p:grpSpPr>
        <p:sp>
          <p:nvSpPr>
            <p:cNvPr id="91" name="Google Shape;91;g31c1215d96f_1_241"/>
            <p:cNvSpPr/>
            <p:nvPr/>
          </p:nvSpPr>
          <p:spPr>
            <a:xfrm>
              <a:off x="1356263" y="2323650"/>
              <a:ext cx="5388900" cy="2210700"/>
            </a:xfrm>
            <a:prstGeom prst="roundRect">
              <a:avLst>
                <a:gd name="adj" fmla="val 5263"/>
              </a:avLst>
            </a:prstGeom>
            <a:solidFill>
              <a:srgbClr val="EDEDED"/>
            </a:solidFill>
            <a:ln>
              <a:noFill/>
            </a:ln>
            <a:effectLst>
              <a:outerShdw blurRad="142875" dist="19050" dir="5400000" algn="bl" rotWithShape="0">
                <a:srgbClr val="000000">
                  <a:alpha val="3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g31c1215d96f_1_241"/>
            <p:cNvSpPr/>
            <p:nvPr/>
          </p:nvSpPr>
          <p:spPr>
            <a:xfrm>
              <a:off x="1356263" y="2323650"/>
              <a:ext cx="459300" cy="2210700"/>
            </a:xfrm>
            <a:prstGeom prst="roundRect">
              <a:avLst>
                <a:gd name="adj" fmla="val 24091"/>
              </a:avLst>
            </a:prstGeom>
            <a:gradFill>
              <a:gsLst>
                <a:gs pos="0">
                  <a:srgbClr val="FFBA45"/>
                </a:gs>
                <a:gs pos="100000">
                  <a:srgbClr val="6B1C5C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g31c1215d96f_1_241"/>
            <p:cNvSpPr/>
            <p:nvPr/>
          </p:nvSpPr>
          <p:spPr>
            <a:xfrm>
              <a:off x="1611913" y="2323650"/>
              <a:ext cx="203700" cy="2210700"/>
            </a:xfrm>
            <a:prstGeom prst="rect">
              <a:avLst/>
            </a:prstGeom>
            <a:gradFill>
              <a:gsLst>
                <a:gs pos="0">
                  <a:srgbClr val="FFBA45"/>
                </a:gs>
                <a:gs pos="100000">
                  <a:srgbClr val="6B1C5C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94" name="Google Shape;94;g31c1215d96f_1_24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25538" y="2583100"/>
            <a:ext cx="3059594" cy="584128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g31c1215d96f_1_241"/>
          <p:cNvSpPr txBox="1">
            <a:spLocks noGrp="1"/>
          </p:cNvSpPr>
          <p:nvPr>
            <p:ph type="title" idx="4294967295"/>
          </p:nvPr>
        </p:nvSpPr>
        <p:spPr>
          <a:xfrm>
            <a:off x="2431775" y="3320600"/>
            <a:ext cx="36969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500" dirty="0" smtClean="0">
                <a:latin typeface="Open Sans"/>
                <a:ea typeface="Open Sans"/>
                <a:cs typeface="Open Sans"/>
                <a:sym typeface="Open Sans"/>
              </a:rPr>
              <a:t>Arquivos de estilos</a:t>
            </a:r>
            <a:endParaRPr sz="2500" dirty="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Arquivos de estilos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idx="1"/>
          </p:nvPr>
        </p:nvSpPr>
        <p:spPr>
          <a:xfrm>
            <a:off x="1182151" y="1913149"/>
            <a:ext cx="9950040" cy="4718469"/>
          </a:xfrm>
        </p:spPr>
        <p:txBody>
          <a:bodyPr>
            <a:normAutofit/>
          </a:bodyPr>
          <a:lstStyle/>
          <a:p>
            <a:r>
              <a:rPr lang="pt-BR" dirty="0" smtClean="0"/>
              <a:t>Responsável pela geração do HTML produzido por uma instância de interface</a:t>
            </a:r>
          </a:p>
          <a:p>
            <a:r>
              <a:rPr lang="pt-BR" dirty="0" smtClean="0"/>
              <a:t>O HTML é produzido a partir de um XML</a:t>
            </a:r>
          </a:p>
          <a:p>
            <a:r>
              <a:rPr lang="pt-BR" dirty="0" smtClean="0"/>
              <a:t>O </a:t>
            </a:r>
            <a:r>
              <a:rPr lang="pt-BR" dirty="0"/>
              <a:t>XML, pode possuir informações como os dados dos conteúdos cadastrados </a:t>
            </a:r>
            <a:r>
              <a:rPr lang="pt-BR" dirty="0" smtClean="0"/>
              <a:t>na instancia de serviço relacionada a instância de interface</a:t>
            </a:r>
          </a:p>
          <a:p>
            <a:r>
              <a:rPr lang="pt-BR" dirty="0" smtClean="0"/>
              <a:t>Suporte para as tecnologias: </a:t>
            </a:r>
            <a:r>
              <a:rPr lang="pt-BR" b="1" dirty="0" err="1" smtClean="0"/>
              <a:t>Javascript</a:t>
            </a:r>
            <a:r>
              <a:rPr lang="pt-BR" dirty="0" smtClean="0"/>
              <a:t>,</a:t>
            </a:r>
            <a:r>
              <a:rPr lang="pt-BR" dirty="0"/>
              <a:t> </a:t>
            </a:r>
            <a:r>
              <a:rPr lang="pt-BR" dirty="0" err="1" smtClean="0"/>
              <a:t>Groovy</a:t>
            </a:r>
            <a:r>
              <a:rPr lang="pt-BR" dirty="0"/>
              <a:t>,</a:t>
            </a:r>
            <a:r>
              <a:rPr lang="pt-BR" dirty="0" smtClean="0"/>
              <a:t> </a:t>
            </a:r>
            <a:r>
              <a:rPr lang="pt-BR" dirty="0"/>
              <a:t>XSL e </a:t>
            </a:r>
            <a:r>
              <a:rPr lang="pt-BR" dirty="0" err="1" smtClean="0"/>
              <a:t>Thymeleaf</a:t>
            </a:r>
            <a:endParaRPr lang="pt-BR" dirty="0" smtClean="0"/>
          </a:p>
          <a:p>
            <a:pPr lvl="1"/>
            <a:r>
              <a:rPr lang="pt-BR" dirty="0" smtClean="0"/>
              <a:t>A linguagem </a:t>
            </a:r>
            <a:r>
              <a:rPr lang="pt-BR" dirty="0" err="1" smtClean="0"/>
              <a:t>Javascript</a:t>
            </a:r>
            <a:r>
              <a:rPr lang="pt-BR" dirty="0" smtClean="0"/>
              <a:t>, atualmente é o padrão para criação de estilos</a:t>
            </a:r>
          </a:p>
          <a:p>
            <a:pPr lvl="1"/>
            <a:r>
              <a:rPr lang="pt-BR" dirty="0" smtClean="0"/>
              <a:t>Estilos em </a:t>
            </a:r>
            <a:r>
              <a:rPr lang="pt-BR" dirty="0" err="1" smtClean="0"/>
              <a:t>Javascript</a:t>
            </a:r>
            <a:r>
              <a:rPr lang="pt-BR" dirty="0" smtClean="0"/>
              <a:t> são executados através do </a:t>
            </a:r>
            <a:r>
              <a:rPr lang="pt-BR" b="1" dirty="0"/>
              <a:t>interpretador </a:t>
            </a:r>
            <a:r>
              <a:rPr lang="pt-BR" b="1" dirty="0" err="1" smtClean="0"/>
              <a:t>Javascript</a:t>
            </a:r>
            <a:r>
              <a:rPr lang="pt-BR" b="1" dirty="0" smtClean="0"/>
              <a:t> </a:t>
            </a:r>
            <a:r>
              <a:rPr lang="pt-BR" b="1" dirty="0" err="1" smtClean="0"/>
              <a:t>Rhino</a:t>
            </a:r>
            <a:endParaRPr lang="pt-BR" b="1" dirty="0" smtClean="0"/>
          </a:p>
        </p:txBody>
      </p:sp>
    </p:spTree>
    <p:extLst>
      <p:ext uri="{BB962C8B-B14F-4D97-AF65-F5344CB8AC3E}">
        <p14:creationId xmlns:p14="http://schemas.microsoft.com/office/powerpoint/2010/main" val="2662567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Editor de estilos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969" y="2033976"/>
            <a:ext cx="10603499" cy="3850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82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Editor de estilos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367" y="1406241"/>
            <a:ext cx="10411966" cy="5451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17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Geração do HTML</a:t>
            </a: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6555" y="2019778"/>
            <a:ext cx="6020640" cy="1352739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5292502" y="1712001"/>
            <a:ext cx="1508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Arquivo de estilo</a:t>
            </a:r>
            <a:endParaRPr lang="pt-BR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5409" y="4725256"/>
            <a:ext cx="5582932" cy="935687"/>
          </a:xfrm>
          <a:prstGeom prst="rect">
            <a:avLst/>
          </a:prstGeom>
        </p:spPr>
      </p:pic>
      <p:sp>
        <p:nvSpPr>
          <p:cNvPr id="9" name="Seta para Baixo 8"/>
          <p:cNvSpPr/>
          <p:nvPr/>
        </p:nvSpPr>
        <p:spPr>
          <a:xfrm>
            <a:off x="5804559" y="3372517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4228909" y="4384202"/>
            <a:ext cx="34067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HTML gerado pela instância de interface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07987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theme/theme1.xml><?xml version="1.0" encoding="utf-8"?>
<a:theme xmlns:a="http://schemas.openxmlformats.org/drawingml/2006/main" name="LumisXP">
  <a:themeElements>
    <a:clrScheme name="Simple Light">
      <a:dk1>
        <a:srgbClr val="1E292A"/>
      </a:dk1>
      <a:lt1>
        <a:srgbClr val="404E50"/>
      </a:lt1>
      <a:dk2>
        <a:srgbClr val="556163"/>
      </a:dk2>
      <a:lt2>
        <a:srgbClr val="F8F8F8"/>
      </a:lt2>
      <a:accent1>
        <a:srgbClr val="6B1C5C"/>
      </a:accent1>
      <a:accent2>
        <a:srgbClr val="AC5D9D"/>
      </a:accent2>
      <a:accent3>
        <a:srgbClr val="C898C0"/>
      </a:accent3>
      <a:accent4>
        <a:srgbClr val="CF8300"/>
      </a:accent4>
      <a:accent5>
        <a:srgbClr val="FFBA45"/>
      </a:accent5>
      <a:accent6>
        <a:srgbClr val="FFDFA7"/>
      </a:accent6>
      <a:hlink>
        <a:srgbClr val="FFBA4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100</Words>
  <Application>Microsoft Office PowerPoint</Application>
  <PresentationFormat>Widescreen</PresentationFormat>
  <Paragraphs>14</Paragraphs>
  <Slides>5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9" baseType="lpstr">
      <vt:lpstr>Open Sans</vt:lpstr>
      <vt:lpstr>Arial</vt:lpstr>
      <vt:lpstr>Times New Roman</vt:lpstr>
      <vt:lpstr>LumisXP</vt:lpstr>
      <vt:lpstr>Arquivos de estilos</vt:lpstr>
      <vt:lpstr>Arquivos de estilos</vt:lpstr>
      <vt:lpstr>Editor de estilos</vt:lpstr>
      <vt:lpstr>Editor de estilos</vt:lpstr>
      <vt:lpstr>Geração do HTML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Thayane Fabiano</dc:creator>
  <cp:lastModifiedBy>Rodrigo Anselmo Santana</cp:lastModifiedBy>
  <cp:revision>18</cp:revision>
  <dcterms:created xsi:type="dcterms:W3CDTF">2021-11-26T20:26:05Z</dcterms:created>
  <dcterms:modified xsi:type="dcterms:W3CDTF">2025-01-08T05:06:27Z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7</vt:i4>
  </property>
  <property fmtid="{D5CDD505-2E9C-101B-9397-08002B2CF9AE}" pid="3" name="PresentationFormat">
    <vt:lpwstr>Widescreen</vt:lpwstr>
  </property>
  <property fmtid="{D5CDD505-2E9C-101B-9397-08002B2CF9AE}" pid="4" name="Slides">
    <vt:i4>16</vt:i4>
  </property>
</Properties>
</file>