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92" r:id="rId4"/>
    <p:sldId id="299" r:id="rId5"/>
    <p:sldId id="294" r:id="rId6"/>
    <p:sldId id="293" r:id="rId7"/>
    <p:sldId id="298" r:id="rId8"/>
    <p:sldId id="300" r:id="rId9"/>
    <p:sldId id="302" r:id="rId1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Anselmo Santana" initials="RAS" lastIdx="2" clrIdx="0">
    <p:extLst>
      <p:ext uri="{19B8F6BF-5375-455C-9EA6-DF929625EA0E}">
        <p15:presenceInfo xmlns:p15="http://schemas.microsoft.com/office/powerpoint/2012/main" userId="Rodrigo Anselmo Sant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45"/>
    <a:srgbClr val="000000"/>
    <a:srgbClr val="CCCC00"/>
    <a:srgbClr val="CC3300"/>
    <a:srgbClr val="E7E6E6"/>
    <a:srgbClr val="6B1D5D"/>
    <a:srgbClr val="70AD47"/>
    <a:srgbClr val="5B9BD5"/>
    <a:srgbClr val="66FF33"/>
    <a:srgbClr val="2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3326" autoAdjust="0"/>
  </p:normalViewPr>
  <p:slideViewPr>
    <p:cSldViewPr snapToGrid="0" showGuides="1">
      <p:cViewPr varScale="1">
        <p:scale>
          <a:sx n="106" d="100"/>
          <a:sy n="106" d="100"/>
        </p:scale>
        <p:origin x="138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17/08/2022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6299C-5F34-470E-9126-AF8F9B6E9F03}" type="datetimeFigureOut">
              <a:rPr lang="pt-BR" smtClean="0"/>
              <a:t>17/08/2022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3D15-A40F-43F4-AF83-1D852C7D5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9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74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F635-F383-4182-8EC7-C1B3EB1C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de injetar 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3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Administração de Injetar HTML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67" y="2357653"/>
            <a:ext cx="9933179" cy="3295442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935267" y="3496733"/>
            <a:ext cx="3061000" cy="1456266"/>
            <a:chOff x="935267" y="3496733"/>
            <a:chExt cx="3061000" cy="1456266"/>
          </a:xfrm>
        </p:grpSpPr>
        <p:sp>
          <p:nvSpPr>
            <p:cNvPr id="4" name="Retângulo 3"/>
            <p:cNvSpPr/>
            <p:nvPr/>
          </p:nvSpPr>
          <p:spPr>
            <a:xfrm>
              <a:off x="935267" y="4783666"/>
              <a:ext cx="1426932" cy="1693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exto Explicativo em Nuvem 4"/>
            <p:cNvSpPr/>
            <p:nvPr/>
          </p:nvSpPr>
          <p:spPr>
            <a:xfrm>
              <a:off x="1888066" y="3496733"/>
              <a:ext cx="2108201" cy="989518"/>
            </a:xfrm>
            <a:prstGeom prst="cloudCallout">
              <a:avLst>
                <a:gd name="adj1" fmla="val -26328"/>
                <a:gd name="adj2" fmla="val 729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Nome padrão da instância de serviço quando é criado um projeto</a:t>
              </a:r>
              <a:endParaRPr lang="pt-BR" sz="900" dirty="0"/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50" y="1356847"/>
            <a:ext cx="7572081" cy="5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Injetar HTML </a:t>
            </a:r>
            <a:r>
              <a:rPr lang="pt-BR" dirty="0" smtClean="0"/>
              <a:t>em uma posição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95" y="1629305"/>
            <a:ext cx="5864931" cy="47396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18" y="4134592"/>
            <a:ext cx="1790950" cy="1286054"/>
          </a:xfrm>
          <a:prstGeom prst="rect">
            <a:avLst/>
          </a:prstGeom>
        </p:spPr>
      </p:pic>
      <p:cxnSp>
        <p:nvCxnSpPr>
          <p:cNvPr id="7" name="Conector de Seta Reta 6"/>
          <p:cNvCxnSpPr>
            <a:endCxn id="5" idx="3"/>
          </p:cNvCxnSpPr>
          <p:nvPr/>
        </p:nvCxnSpPr>
        <p:spPr>
          <a:xfrm flipH="1" flipV="1">
            <a:off x="2610268" y="4777619"/>
            <a:ext cx="620058" cy="321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586" y="1893135"/>
            <a:ext cx="5007232" cy="454882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Injetar HTML: opções de posição</a:t>
            </a:r>
            <a:endParaRPr lang="pt-BR" dirty="0"/>
          </a:p>
        </p:txBody>
      </p:sp>
      <p:sp>
        <p:nvSpPr>
          <p:cNvPr id="7" name="Retângulo Arredondado 6"/>
          <p:cNvSpPr/>
          <p:nvPr/>
        </p:nvSpPr>
        <p:spPr>
          <a:xfrm>
            <a:off x="3706881" y="3012959"/>
            <a:ext cx="4680642" cy="11769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Código HTML</a:t>
            </a:r>
            <a:endParaRPr lang="pt-BR" dirty="0"/>
          </a:p>
        </p:txBody>
      </p:sp>
      <p:sp>
        <p:nvSpPr>
          <p:cNvPr id="11" name="Texto Explicativo em Nuvem 10"/>
          <p:cNvSpPr/>
          <p:nvPr/>
        </p:nvSpPr>
        <p:spPr>
          <a:xfrm>
            <a:off x="4585399" y="4049806"/>
            <a:ext cx="1986317" cy="1593576"/>
          </a:xfrm>
          <a:prstGeom prst="cloudCallout">
            <a:avLst>
              <a:gd name="adj1" fmla="val -81780"/>
              <a:gd name="adj2" fmla="val 5340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Se houver mais de um item para a mesma </a:t>
            </a:r>
            <a:r>
              <a:rPr lang="pt-BR" sz="900" dirty="0" smtClean="0"/>
              <a:t>posição, a </a:t>
            </a:r>
            <a:r>
              <a:rPr lang="pt-BR" sz="900" dirty="0" smtClean="0"/>
              <a:t>ordem será definida pelo campo </a:t>
            </a:r>
            <a:r>
              <a:rPr lang="pt-BR" sz="900" dirty="0" smtClean="0"/>
              <a:t>prioridade. Quanto menor o valor, maior a prioridade</a:t>
            </a:r>
            <a:endParaRPr lang="pt-BR" sz="900" dirty="0"/>
          </a:p>
        </p:txBody>
      </p:sp>
      <p:sp>
        <p:nvSpPr>
          <p:cNvPr id="18" name="Retângulo Arredondado 17"/>
          <p:cNvSpPr/>
          <p:nvPr/>
        </p:nvSpPr>
        <p:spPr>
          <a:xfrm>
            <a:off x="10102284" y="1633879"/>
            <a:ext cx="1044944" cy="259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/>
              <a:t>Código HTML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10078468" y="1399373"/>
            <a:ext cx="500132" cy="3609169"/>
            <a:chOff x="7872474" y="2171562"/>
            <a:chExt cx="500132" cy="3609169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290" y="2171562"/>
              <a:ext cx="419158" cy="181000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6290" y="3736817"/>
              <a:ext cx="457264" cy="171474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72474" y="3942852"/>
              <a:ext cx="466790" cy="152421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6290" y="5618783"/>
              <a:ext cx="476316" cy="161948"/>
            </a:xfrm>
            <a:prstGeom prst="rect">
              <a:avLst/>
            </a:prstGeom>
          </p:spPr>
        </p:pic>
      </p:grpSp>
      <p:sp>
        <p:nvSpPr>
          <p:cNvPr id="28" name="Retângulo 27"/>
          <p:cNvSpPr/>
          <p:nvPr/>
        </p:nvSpPr>
        <p:spPr>
          <a:xfrm>
            <a:off x="411087" y="2584981"/>
            <a:ext cx="2525917" cy="25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Opção</a:t>
            </a:r>
            <a:r>
              <a:rPr lang="pt-BR" sz="900" dirty="0" smtClean="0"/>
              <a:t>: Inicio do cabeçalho da página</a:t>
            </a:r>
            <a:endParaRPr lang="pt-BR" sz="900" dirty="0"/>
          </a:p>
        </p:txBody>
      </p:sp>
      <p:sp>
        <p:nvSpPr>
          <p:cNvPr id="29" name="Retângulo 28"/>
          <p:cNvSpPr/>
          <p:nvPr/>
        </p:nvSpPr>
        <p:spPr>
          <a:xfrm>
            <a:off x="411087" y="2964628"/>
            <a:ext cx="2525917" cy="25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Opção</a:t>
            </a:r>
            <a:r>
              <a:rPr lang="pt-BR" sz="900" dirty="0" smtClean="0"/>
              <a:t>: Final do cabeçalho da página</a:t>
            </a:r>
            <a:endParaRPr lang="pt-BR" sz="900" dirty="0"/>
          </a:p>
        </p:txBody>
      </p:sp>
      <p:sp>
        <p:nvSpPr>
          <p:cNvPr id="30" name="Retângulo 29"/>
          <p:cNvSpPr/>
          <p:nvPr/>
        </p:nvSpPr>
        <p:spPr>
          <a:xfrm>
            <a:off x="411086" y="3344275"/>
            <a:ext cx="2525917" cy="25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Opção</a:t>
            </a:r>
            <a:r>
              <a:rPr lang="pt-BR" sz="900" dirty="0" smtClean="0"/>
              <a:t>: Inicio do corpo da página</a:t>
            </a:r>
            <a:endParaRPr lang="pt-BR" sz="900" dirty="0"/>
          </a:p>
        </p:txBody>
      </p:sp>
      <p:sp>
        <p:nvSpPr>
          <p:cNvPr id="31" name="Retângulo 30"/>
          <p:cNvSpPr/>
          <p:nvPr/>
        </p:nvSpPr>
        <p:spPr>
          <a:xfrm>
            <a:off x="411085" y="3725872"/>
            <a:ext cx="2525917" cy="25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Opção</a:t>
            </a:r>
            <a:r>
              <a:rPr lang="pt-BR" sz="900" dirty="0" smtClean="0"/>
              <a:t>: Final do corpo da página</a:t>
            </a:r>
            <a:endParaRPr lang="pt-BR" sz="900" dirty="0"/>
          </a:p>
        </p:txBody>
      </p:sp>
      <p:sp>
        <p:nvSpPr>
          <p:cNvPr id="32" name="Retângulo Arredondado 31"/>
          <p:cNvSpPr/>
          <p:nvPr/>
        </p:nvSpPr>
        <p:spPr>
          <a:xfrm>
            <a:off x="10102284" y="2648211"/>
            <a:ext cx="1044944" cy="259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/>
              <a:t>Código HTML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10102284" y="3389872"/>
            <a:ext cx="1044944" cy="259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/>
              <a:t>Código HTML</a:t>
            </a:r>
          </a:p>
        </p:txBody>
      </p:sp>
      <p:sp>
        <p:nvSpPr>
          <p:cNvPr id="34" name="Retângulo Arredondado 33"/>
          <p:cNvSpPr/>
          <p:nvPr/>
        </p:nvSpPr>
        <p:spPr>
          <a:xfrm>
            <a:off x="10102284" y="4520550"/>
            <a:ext cx="1044944" cy="259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/>
              <a:t>Código HTML</a:t>
            </a:r>
          </a:p>
        </p:txBody>
      </p:sp>
    </p:spTree>
    <p:extLst>
      <p:ext uri="{BB962C8B-B14F-4D97-AF65-F5344CB8AC3E}">
        <p14:creationId xmlns:p14="http://schemas.microsoft.com/office/powerpoint/2010/main" val="1300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Injetar HTML definido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pelo </a:t>
            </a:r>
            <a:r>
              <a:rPr lang="pt-BR" dirty="0"/>
              <a:t>seletor CSS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069" y="814493"/>
            <a:ext cx="5864931" cy="47396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92" y="3319780"/>
            <a:ext cx="1790950" cy="1286054"/>
          </a:xfrm>
          <a:prstGeom prst="rect">
            <a:avLst/>
          </a:prstGeom>
        </p:spPr>
      </p:pic>
      <p:cxnSp>
        <p:nvCxnSpPr>
          <p:cNvPr id="7" name="Conector de Seta Reta 6"/>
          <p:cNvCxnSpPr>
            <a:endCxn id="5" idx="3"/>
          </p:cNvCxnSpPr>
          <p:nvPr/>
        </p:nvCxnSpPr>
        <p:spPr>
          <a:xfrm flipH="1" flipV="1">
            <a:off x="5806142" y="3962807"/>
            <a:ext cx="620058" cy="321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04" y="3294795"/>
            <a:ext cx="1962150" cy="1657350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flipH="1" flipV="1">
            <a:off x="2773654" y="3424751"/>
            <a:ext cx="1311276" cy="1104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244" y="4952145"/>
            <a:ext cx="1952898" cy="1419423"/>
          </a:xfrm>
          <a:prstGeom prst="rect">
            <a:avLst/>
          </a:prstGeom>
        </p:spPr>
      </p:pic>
      <p:cxnSp>
        <p:nvCxnSpPr>
          <p:cNvPr id="15" name="Conector de Seta Reta 14"/>
          <p:cNvCxnSpPr>
            <a:endCxn id="14" idx="1"/>
          </p:cNvCxnSpPr>
          <p:nvPr/>
        </p:nvCxnSpPr>
        <p:spPr>
          <a:xfrm>
            <a:off x="2773654" y="4875977"/>
            <a:ext cx="1079590" cy="785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4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Opções disponíveis para seletor CSS</a:t>
            </a:r>
            <a:endParaRPr lang="pt-BR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7096851" y="3061661"/>
            <a:ext cx="1425744" cy="3176024"/>
            <a:chOff x="4561880" y="3233676"/>
            <a:chExt cx="1425744" cy="317602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4276" y="3233676"/>
              <a:ext cx="1009791" cy="209579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2570" y="3692056"/>
              <a:ext cx="1105054" cy="161948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3882" y="4102805"/>
              <a:ext cx="466790" cy="200053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3991" y="4504771"/>
              <a:ext cx="1133633" cy="190527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3882" y="4915520"/>
              <a:ext cx="466790" cy="200053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4276" y="5346065"/>
              <a:ext cx="466790" cy="200053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1880" y="5756814"/>
              <a:ext cx="1000265" cy="200053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0596" y="6209647"/>
              <a:ext cx="466790" cy="200053"/>
            </a:xfrm>
            <a:prstGeom prst="rect">
              <a:avLst/>
            </a:prstGeom>
          </p:spPr>
        </p:pic>
      </p:grpSp>
      <p:sp>
        <p:nvSpPr>
          <p:cNvPr id="16" name="Retângulo 15"/>
          <p:cNvSpPr/>
          <p:nvPr/>
        </p:nvSpPr>
        <p:spPr>
          <a:xfrm>
            <a:off x="1204111" y="3367329"/>
            <a:ext cx="2525917" cy="25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Opção</a:t>
            </a:r>
            <a:r>
              <a:rPr lang="pt-BR" sz="900" dirty="0" smtClean="0"/>
              <a:t>: Substituir </a:t>
            </a:r>
            <a:r>
              <a:rPr lang="pt-BR" sz="900" dirty="0"/>
              <a:t>o </a:t>
            </a:r>
            <a:r>
              <a:rPr lang="pt-BR" sz="900" dirty="0" err="1"/>
              <a:t>html</a:t>
            </a:r>
            <a:r>
              <a:rPr lang="pt-BR" sz="900" dirty="0"/>
              <a:t> dentro do seletor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586247" y="4268779"/>
            <a:ext cx="1837854" cy="330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Seletor </a:t>
            </a:r>
            <a:r>
              <a:rPr lang="pt-BR" sz="900" b="1" dirty="0" err="1" smtClean="0"/>
              <a:t>css</a:t>
            </a:r>
            <a:r>
              <a:rPr lang="pt-BR" sz="900" dirty="0" smtClean="0"/>
              <a:t>: .1</a:t>
            </a:r>
            <a:endParaRPr lang="pt-BR" sz="900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297094" y="3491462"/>
            <a:ext cx="1403287" cy="147189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20" name="Retângulo 19"/>
          <p:cNvSpPr/>
          <p:nvPr/>
        </p:nvSpPr>
        <p:spPr>
          <a:xfrm>
            <a:off x="1204111" y="3753240"/>
            <a:ext cx="2525917" cy="25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Opção</a:t>
            </a:r>
            <a:r>
              <a:rPr lang="pt-BR" sz="900" dirty="0" smtClean="0"/>
              <a:t>: Substituir o </a:t>
            </a:r>
            <a:r>
              <a:rPr lang="pt-BR" sz="900" dirty="0"/>
              <a:t>seletor</a:t>
            </a:r>
          </a:p>
        </p:txBody>
      </p:sp>
      <p:sp>
        <p:nvSpPr>
          <p:cNvPr id="22" name="Retângulo Arredondado 21"/>
          <p:cNvSpPr/>
          <p:nvPr/>
        </p:nvSpPr>
        <p:spPr>
          <a:xfrm>
            <a:off x="7115265" y="3056153"/>
            <a:ext cx="2137377" cy="231794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23" name="Retângulo 22"/>
          <p:cNvSpPr/>
          <p:nvPr/>
        </p:nvSpPr>
        <p:spPr>
          <a:xfrm>
            <a:off x="1204110" y="4139151"/>
            <a:ext cx="2525917" cy="25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Opção</a:t>
            </a:r>
            <a:r>
              <a:rPr lang="pt-BR" sz="900" dirty="0"/>
              <a:t>: Último filho do seletor</a:t>
            </a:r>
          </a:p>
        </p:txBody>
      </p:sp>
      <p:sp>
        <p:nvSpPr>
          <p:cNvPr id="24" name="Texto Explicativo Retangular 23"/>
          <p:cNvSpPr/>
          <p:nvPr/>
        </p:nvSpPr>
        <p:spPr>
          <a:xfrm>
            <a:off x="8097116" y="2672204"/>
            <a:ext cx="1602463" cy="608561"/>
          </a:xfrm>
          <a:prstGeom prst="wedgeRectCallout">
            <a:avLst>
              <a:gd name="adj1" fmla="val -20833"/>
              <a:gd name="adj2" fmla="val 7737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Local onde o conteúdo HTML será introduzido</a:t>
            </a:r>
            <a:endParaRPr lang="pt-BR" sz="900" dirty="0"/>
          </a:p>
        </p:txBody>
      </p:sp>
      <p:sp>
        <p:nvSpPr>
          <p:cNvPr id="25" name="Retângulo Arredondado 24"/>
          <p:cNvSpPr/>
          <p:nvPr/>
        </p:nvSpPr>
        <p:spPr>
          <a:xfrm>
            <a:off x="7432894" y="5012870"/>
            <a:ext cx="1403287" cy="15091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26" name="Retângulo 25"/>
          <p:cNvSpPr/>
          <p:nvPr/>
        </p:nvSpPr>
        <p:spPr>
          <a:xfrm>
            <a:off x="1204110" y="4524109"/>
            <a:ext cx="2525917" cy="25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Opção</a:t>
            </a:r>
            <a:r>
              <a:rPr lang="pt-BR" sz="900" dirty="0"/>
              <a:t>: </a:t>
            </a:r>
            <a:r>
              <a:rPr lang="pt-BR" sz="900" dirty="0" smtClean="0"/>
              <a:t>Primeiro </a:t>
            </a:r>
            <a:r>
              <a:rPr lang="pt-BR" sz="900" dirty="0"/>
              <a:t>filho do seletor</a:t>
            </a:r>
          </a:p>
        </p:txBody>
      </p:sp>
      <p:sp>
        <p:nvSpPr>
          <p:cNvPr id="27" name="Retângulo Arredondado 26"/>
          <p:cNvSpPr/>
          <p:nvPr/>
        </p:nvSpPr>
        <p:spPr>
          <a:xfrm>
            <a:off x="7450996" y="3282701"/>
            <a:ext cx="1403287" cy="15091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28" name="Retângulo Arredondado 27"/>
          <p:cNvSpPr/>
          <p:nvPr/>
        </p:nvSpPr>
        <p:spPr>
          <a:xfrm>
            <a:off x="7115265" y="5437711"/>
            <a:ext cx="1403287" cy="15091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29" name="Retângulo Arredondado 28"/>
          <p:cNvSpPr/>
          <p:nvPr/>
        </p:nvSpPr>
        <p:spPr>
          <a:xfrm>
            <a:off x="7096851" y="2818713"/>
            <a:ext cx="1403287" cy="15091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30" name="Retângulo 29"/>
          <p:cNvSpPr/>
          <p:nvPr/>
        </p:nvSpPr>
        <p:spPr>
          <a:xfrm>
            <a:off x="1204109" y="4909067"/>
            <a:ext cx="2525917" cy="25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Opção</a:t>
            </a:r>
            <a:r>
              <a:rPr lang="pt-BR" sz="900" dirty="0"/>
              <a:t>: </a:t>
            </a:r>
            <a:r>
              <a:rPr lang="pt-BR" sz="900" dirty="0" smtClean="0"/>
              <a:t>Depois do </a:t>
            </a:r>
            <a:r>
              <a:rPr lang="pt-BR" sz="900" dirty="0"/>
              <a:t>seletor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204109" y="5294025"/>
            <a:ext cx="2525917" cy="25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Opção</a:t>
            </a:r>
            <a:r>
              <a:rPr lang="pt-BR" sz="900" dirty="0"/>
              <a:t>: </a:t>
            </a:r>
            <a:r>
              <a:rPr lang="pt-BR" sz="900" dirty="0" smtClean="0"/>
              <a:t>Antes do </a:t>
            </a:r>
            <a:r>
              <a:rPr lang="pt-BR" sz="900" dirty="0"/>
              <a:t>seletor</a:t>
            </a:r>
          </a:p>
        </p:txBody>
      </p:sp>
    </p:spTree>
    <p:extLst>
      <p:ext uri="{BB962C8B-B14F-4D97-AF65-F5344CB8AC3E}">
        <p14:creationId xmlns:p14="http://schemas.microsoft.com/office/powerpoint/2010/main" val="24644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Aplicar somente </a:t>
            </a:r>
            <a:r>
              <a:rPr lang="pt-BR" b="1" dirty="0" smtClean="0"/>
              <a:t>em </a:t>
            </a:r>
            <a:r>
              <a:rPr lang="pt-BR" b="1" dirty="0" err="1"/>
              <a:t>padrôes</a:t>
            </a:r>
            <a:r>
              <a:rPr lang="pt-BR" b="1" dirty="0"/>
              <a:t> de </a:t>
            </a:r>
            <a:r>
              <a:rPr lang="pt-BR" b="1" dirty="0" err="1" smtClean="0"/>
              <a:t>url</a:t>
            </a:r>
            <a:r>
              <a:rPr lang="pt-BR" b="1" dirty="0" smtClean="0"/>
              <a:t> específicos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771633" y="3321103"/>
            <a:ext cx="3703228" cy="25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https</a:t>
            </a:r>
            <a:r>
              <a:rPr lang="pt-BR" sz="1200" dirty="0" smtClean="0">
                <a:solidFill>
                  <a:schemeClr val="tx1"/>
                </a:solidFill>
              </a:rPr>
              <a:t>://example.com/noticias/tecnicas-seo.htm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2559" y="3242248"/>
            <a:ext cx="3703228" cy="330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Aplicar somente nesses </a:t>
            </a:r>
            <a:r>
              <a:rPr lang="pt-BR" sz="900" b="1" dirty="0" err="1"/>
              <a:t>padrôes</a:t>
            </a:r>
            <a:r>
              <a:rPr lang="pt-BR" sz="900" b="1" dirty="0"/>
              <a:t> de </a:t>
            </a:r>
            <a:r>
              <a:rPr lang="pt-BR" sz="900" b="1" dirty="0" smtClean="0"/>
              <a:t>url</a:t>
            </a:r>
            <a:r>
              <a:rPr lang="pt-BR" sz="900" dirty="0" smtClean="0"/>
              <a:t>: *noticias* </a:t>
            </a:r>
            <a:endParaRPr lang="pt-BR" sz="900" dirty="0"/>
          </a:p>
        </p:txBody>
      </p:sp>
      <p:sp>
        <p:nvSpPr>
          <p:cNvPr id="6" name="Retângulo 5"/>
          <p:cNvSpPr/>
          <p:nvPr/>
        </p:nvSpPr>
        <p:spPr>
          <a:xfrm>
            <a:off x="6771632" y="3692157"/>
            <a:ext cx="3703228" cy="25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https</a:t>
            </a:r>
            <a:r>
              <a:rPr lang="pt-BR" sz="1200" dirty="0" smtClean="0">
                <a:solidFill>
                  <a:schemeClr val="tx1"/>
                </a:solidFill>
              </a:rPr>
              <a:t>://example.com/blog</a:t>
            </a:r>
            <a:r>
              <a:rPr lang="pt-BR" sz="1200" dirty="0" smtClean="0">
                <a:solidFill>
                  <a:schemeClr val="tx1"/>
                </a:solidFill>
              </a:rPr>
              <a:t>/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71632" y="4063211"/>
            <a:ext cx="3703228" cy="25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https</a:t>
            </a:r>
            <a:r>
              <a:rPr lang="pt-BR" sz="1200" dirty="0" smtClean="0">
                <a:solidFill>
                  <a:schemeClr val="tx1"/>
                </a:solidFill>
              </a:rPr>
              <a:t>://example.com/noticias</a:t>
            </a:r>
            <a:r>
              <a:rPr lang="pt-BR" sz="1200" dirty="0" smtClean="0">
                <a:solidFill>
                  <a:schemeClr val="tx1"/>
                </a:solidFill>
              </a:rPr>
              <a:t>/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32559" y="3702466"/>
            <a:ext cx="3703228" cy="330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Aplicar somente nesses </a:t>
            </a:r>
            <a:r>
              <a:rPr lang="pt-BR" sz="900" b="1" dirty="0" err="1"/>
              <a:t>padrôes</a:t>
            </a:r>
            <a:r>
              <a:rPr lang="pt-BR" sz="900" b="1" dirty="0"/>
              <a:t> de </a:t>
            </a:r>
            <a:r>
              <a:rPr lang="pt-BR" sz="900" b="1" dirty="0" smtClean="0"/>
              <a:t>url</a:t>
            </a:r>
            <a:r>
              <a:rPr lang="pt-BR" sz="900" dirty="0" smtClean="0"/>
              <a:t>: *noticias </a:t>
            </a:r>
            <a:endParaRPr lang="pt-BR" sz="900" dirty="0"/>
          </a:p>
        </p:txBody>
      </p:sp>
      <p:sp>
        <p:nvSpPr>
          <p:cNvPr id="9" name="Retângulo 8"/>
          <p:cNvSpPr/>
          <p:nvPr/>
        </p:nvSpPr>
        <p:spPr>
          <a:xfrm>
            <a:off x="832559" y="4157890"/>
            <a:ext cx="3703228" cy="330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Aplicar somente nesses </a:t>
            </a:r>
            <a:r>
              <a:rPr lang="pt-BR" sz="900" b="1" dirty="0" err="1"/>
              <a:t>padrôes</a:t>
            </a:r>
            <a:r>
              <a:rPr lang="pt-BR" sz="900" b="1" dirty="0"/>
              <a:t> de </a:t>
            </a:r>
            <a:r>
              <a:rPr lang="pt-BR" sz="900" b="1" dirty="0" smtClean="0"/>
              <a:t>url</a:t>
            </a:r>
            <a:r>
              <a:rPr lang="pt-BR" sz="900" dirty="0" smtClean="0"/>
              <a:t>: *noticias/ </a:t>
            </a:r>
            <a:endParaRPr lang="pt-BR" sz="900" dirty="0"/>
          </a:p>
        </p:txBody>
      </p:sp>
      <p:sp>
        <p:nvSpPr>
          <p:cNvPr id="10" name="Retângulo Arredondado 9"/>
          <p:cNvSpPr/>
          <p:nvPr/>
        </p:nvSpPr>
        <p:spPr>
          <a:xfrm>
            <a:off x="6771632" y="3242248"/>
            <a:ext cx="3422570" cy="371054"/>
          </a:xfrm>
          <a:prstGeom prst="roundRect">
            <a:avLst>
              <a:gd name="adj" fmla="val 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6771632" y="4003516"/>
            <a:ext cx="3422570" cy="371054"/>
          </a:xfrm>
          <a:prstGeom prst="roundRect">
            <a:avLst>
              <a:gd name="adj" fmla="val 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6771632" y="2704827"/>
            <a:ext cx="3422570" cy="37105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Não há correspondências</a:t>
            </a:r>
            <a:endParaRPr lang="pt-BR" sz="900" b="1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32559" y="2758283"/>
            <a:ext cx="3703228" cy="330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Aplicar somente nesses </a:t>
            </a:r>
            <a:r>
              <a:rPr lang="pt-BR" sz="900" b="1" dirty="0" err="1"/>
              <a:t>padrôes</a:t>
            </a:r>
            <a:r>
              <a:rPr lang="pt-BR" sz="900" b="1" dirty="0"/>
              <a:t> de </a:t>
            </a:r>
            <a:r>
              <a:rPr lang="pt-BR" sz="900" b="1" dirty="0" smtClean="0"/>
              <a:t>url</a:t>
            </a:r>
            <a:r>
              <a:rPr lang="pt-BR" sz="900" dirty="0" smtClean="0"/>
              <a:t>: </a:t>
            </a:r>
            <a:r>
              <a:rPr lang="pt-BR" sz="900" dirty="0" smtClean="0"/>
              <a:t>vazio </a:t>
            </a:r>
            <a:endParaRPr lang="pt-BR" sz="900" dirty="0"/>
          </a:p>
        </p:txBody>
      </p:sp>
      <p:sp>
        <p:nvSpPr>
          <p:cNvPr id="16" name="Retângulo Arredondado 15"/>
          <p:cNvSpPr/>
          <p:nvPr/>
        </p:nvSpPr>
        <p:spPr>
          <a:xfrm>
            <a:off x="6771632" y="3621815"/>
            <a:ext cx="3422570" cy="371054"/>
          </a:xfrm>
          <a:prstGeom prst="roundRect">
            <a:avLst>
              <a:gd name="adj" fmla="val 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17" name="Retângulo 16"/>
          <p:cNvSpPr/>
          <p:nvPr/>
        </p:nvSpPr>
        <p:spPr>
          <a:xfrm>
            <a:off x="832559" y="4615060"/>
            <a:ext cx="3703228" cy="330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Aplicar somente nesses </a:t>
            </a:r>
            <a:r>
              <a:rPr lang="pt-BR" sz="900" b="1" dirty="0" err="1"/>
              <a:t>padrôes</a:t>
            </a:r>
            <a:r>
              <a:rPr lang="pt-BR" sz="900" b="1" dirty="0"/>
              <a:t> de </a:t>
            </a:r>
            <a:r>
              <a:rPr lang="pt-BR" sz="900" b="1" dirty="0" smtClean="0"/>
              <a:t>url</a:t>
            </a:r>
            <a:r>
              <a:rPr lang="pt-BR" sz="900" dirty="0" smtClean="0"/>
              <a:t>: </a:t>
            </a:r>
            <a:r>
              <a:rPr lang="pt-BR" sz="900" dirty="0" smtClean="0"/>
              <a:t>*</a:t>
            </a:r>
            <a:r>
              <a:rPr lang="pt-BR" sz="900" dirty="0" err="1" smtClean="0"/>
              <a:t>example</a:t>
            </a:r>
            <a:r>
              <a:rPr lang="pt-BR" sz="900" dirty="0" smtClean="0"/>
              <a:t>* </a:t>
            </a:r>
            <a:endParaRPr lang="pt-BR" sz="900" dirty="0"/>
          </a:p>
        </p:txBody>
      </p:sp>
      <p:sp>
        <p:nvSpPr>
          <p:cNvPr id="2" name="Texto Explicativo em Nuvem 1"/>
          <p:cNvSpPr/>
          <p:nvPr/>
        </p:nvSpPr>
        <p:spPr>
          <a:xfrm>
            <a:off x="10031240" y="1279855"/>
            <a:ext cx="1792586" cy="1135942"/>
          </a:xfrm>
          <a:prstGeom prst="cloudCallout">
            <a:avLst>
              <a:gd name="adj1" fmla="val -36995"/>
              <a:gd name="adj2" fmla="val 64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O padrão de URL específico é aplicado somente no caminho de URL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9246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2" grpId="0" animBg="1"/>
      <p:bldP spid="12" grpId="1" animBg="1"/>
      <p:bldP spid="12" grpId="2" animBg="1"/>
      <p:bldP spid="13" grpId="0" animBg="1"/>
      <p:bldP spid="16" grpId="0" animBg="1"/>
      <p:bldP spid="16" grpId="1" animBg="1"/>
      <p:bldP spid="1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Cuidados na utilização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4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14395</TotalTime>
  <Words>239</Words>
  <Application>Microsoft Office PowerPoint</Application>
  <PresentationFormat>Widescreen</PresentationFormat>
  <Paragraphs>39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Bozon Bold</vt:lpstr>
      <vt:lpstr>Calibri</vt:lpstr>
      <vt:lpstr>DejaVu Sans</vt:lpstr>
      <vt:lpstr>Open Sans</vt:lpstr>
      <vt:lpstr>Office Theme</vt:lpstr>
      <vt:lpstr>Apresentação do PowerPoint</vt:lpstr>
      <vt:lpstr>Serviço de injetar HTML</vt:lpstr>
      <vt:lpstr>Administração de Injetar HTML</vt:lpstr>
      <vt:lpstr>Injetar HTML em uma posição</vt:lpstr>
      <vt:lpstr>Injetar HTML: opções de posição</vt:lpstr>
      <vt:lpstr>Injetar HTML definido  pelo seletor CSS</vt:lpstr>
      <vt:lpstr>Opções disponíveis para seletor CSS</vt:lpstr>
      <vt:lpstr>Aplicar somente em padrôes de url específicos</vt:lpstr>
      <vt:lpstr>Cuidados na utilização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Rodrigo Anselmo Santana</cp:lastModifiedBy>
  <cp:revision>516</cp:revision>
  <dcterms:created xsi:type="dcterms:W3CDTF">2021-11-26T20:26:05Z</dcterms:created>
  <dcterms:modified xsi:type="dcterms:W3CDTF">2022-08-17T14:19:23Z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