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302" r:id="rId3"/>
    <p:sldId id="304" r:id="rId4"/>
    <p:sldId id="305" r:id="rId5"/>
    <p:sldId id="306" r:id="rId6"/>
    <p:sldId id="307" r:id="rId7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rigo Anselmo Santana" initials="RAS" lastIdx="2" clrIdx="0">
    <p:extLst>
      <p:ext uri="{19B8F6BF-5375-455C-9EA6-DF929625EA0E}">
        <p15:presenceInfo xmlns:p15="http://schemas.microsoft.com/office/powerpoint/2012/main" userId="Rodrigo Anselmo Sant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A45"/>
    <a:srgbClr val="000000"/>
    <a:srgbClr val="CCCC00"/>
    <a:srgbClr val="CC3300"/>
    <a:srgbClr val="E7E6E6"/>
    <a:srgbClr val="6B1D5D"/>
    <a:srgbClr val="70AD47"/>
    <a:srgbClr val="5B9BD5"/>
    <a:srgbClr val="66FF33"/>
    <a:srgbClr val="2B3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3953" autoAdjust="0"/>
  </p:normalViewPr>
  <p:slideViewPr>
    <p:cSldViewPr snapToGrid="0" showGuides="1">
      <p:cViewPr varScale="1">
        <p:scale>
          <a:sx n="113" d="100"/>
          <a:sy n="113" d="100"/>
        </p:scale>
        <p:origin x="408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9" d="100"/>
          <a:sy n="59" d="100"/>
        </p:scale>
        <p:origin x="336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3111BAE-560C-4361-B8E8-208A65EFDE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913339A-5BE7-4DB1-AB69-7BB8131062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783E3-3FB6-4DD1-90D8-5961D1AFC14B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505976B-504F-4243-BC16-C0A28B336C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80122FE-E0EE-44C6-B6C2-EFF540F871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4816B-5C3E-4D23-B747-BFDB9BE7E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105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6299C-5F34-470E-9126-AF8F9B6E9F03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C3D15-A40F-43F4-AF83-1D852C7D58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313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3D15-A40F-43F4-AF83-1D852C7D583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79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ão segurando celular com tela ligada&#10;&#10;Descrição gerada automaticamente">
            <a:extLst>
              <a:ext uri="{FF2B5EF4-FFF2-40B4-BE49-F238E27FC236}">
                <a16:creationId xmlns:a16="http://schemas.microsoft.com/office/drawing/2014/main" id="{4777A985-7166-43D4-AFAB-965DB17A73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18" y="0"/>
            <a:ext cx="10285714" cy="6858000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EFA2E3B8-9ED5-4C9A-98B1-5581F88B02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0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Mão segurando celular com tela ligada&#10;&#10;Descrição gerada automaticamente">
            <a:extLst>
              <a:ext uri="{FF2B5EF4-FFF2-40B4-BE49-F238E27FC236}">
                <a16:creationId xmlns:a16="http://schemas.microsoft.com/office/drawing/2014/main" id="{9CE0993C-F305-48CF-9845-2FE7C8C59D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18" y="0"/>
            <a:ext cx="10285714" cy="6858000"/>
          </a:xfrm>
          <a:prstGeom prst="rect">
            <a:avLst/>
          </a:prstGeom>
        </p:spPr>
      </p:pic>
      <p:pic>
        <p:nvPicPr>
          <p:cNvPr id="4" name="Imagem 3" descr="Uma imagem contendo Gráfico&#10;&#10;Descrição gerada automaticamente">
            <a:extLst>
              <a:ext uri="{FF2B5EF4-FFF2-40B4-BE49-F238E27FC236}">
                <a16:creationId xmlns:a16="http://schemas.microsoft.com/office/drawing/2014/main" id="{80AE2775-FA18-4E56-A789-BFF184488A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4424D2D-6E5C-419B-AC68-BED9632F9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766219"/>
            <a:ext cx="4612141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060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31F124E-33B6-4C2D-AC8B-9C429DA1ED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7666" y="-2467501"/>
            <a:ext cx="7284334" cy="10921010"/>
          </a:xfrm>
          <a:prstGeom prst="rect">
            <a:avLst/>
          </a:prstGeom>
        </p:spPr>
      </p:pic>
      <p:pic>
        <p:nvPicPr>
          <p:cNvPr id="4" name="Imagem 3" descr="Forma, Círculo&#10;&#10;Descrição gerada automaticamente">
            <a:extLst>
              <a:ext uri="{FF2B5EF4-FFF2-40B4-BE49-F238E27FC236}">
                <a16:creationId xmlns:a16="http://schemas.microsoft.com/office/drawing/2014/main" id="{236C5934-71B5-4220-AB87-3B2CEE94C2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840079B-4FED-412F-ADF1-9EB7CFFA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766219"/>
            <a:ext cx="4724289" cy="1325563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0108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4B49FED-E55D-492A-934F-F550F3557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766219"/>
            <a:ext cx="10944225" cy="13255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9546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40C4333F-B5DF-416C-AF58-65003BA6AB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457" y="2519363"/>
            <a:ext cx="10944225" cy="278606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6B1D5D"/>
              </a:buClr>
              <a:buFont typeface="Arial" panose="020B0604020202020204" pitchFamily="34" charset="0"/>
              <a:buChar char="•"/>
              <a:defRPr sz="1800">
                <a:solidFill>
                  <a:srgbClr val="2B3A3C"/>
                </a:solidFill>
                <a:latin typeface="+mj-lt"/>
              </a:defRPr>
            </a:lvl1pPr>
            <a:lvl2pPr>
              <a:buClr>
                <a:srgbClr val="6B1D5D"/>
              </a:buClr>
              <a:defRPr sz="1600">
                <a:solidFill>
                  <a:srgbClr val="2B3A3C"/>
                </a:solidFill>
                <a:latin typeface="+mj-lt"/>
              </a:defRPr>
            </a:lvl2pPr>
            <a:lvl3pPr>
              <a:buClr>
                <a:srgbClr val="6B1D5D"/>
              </a:buClr>
              <a:defRPr sz="1400">
                <a:solidFill>
                  <a:srgbClr val="2B3A3C"/>
                </a:solidFill>
                <a:latin typeface="+mj-lt"/>
              </a:defRPr>
            </a:lvl3pPr>
            <a:lvl4pPr>
              <a:buClr>
                <a:srgbClr val="6B1D5D"/>
              </a:buClr>
              <a:defRPr sz="1200">
                <a:solidFill>
                  <a:srgbClr val="2B3A3C"/>
                </a:solidFill>
                <a:latin typeface="+mj-lt"/>
              </a:defRPr>
            </a:lvl4pPr>
            <a:lvl5pPr>
              <a:buClr>
                <a:srgbClr val="6B1D5D"/>
              </a:buClr>
              <a:defRPr sz="1100">
                <a:solidFill>
                  <a:srgbClr val="2B3A3C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E73363-8CF6-411D-8891-CB6B33A8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91" y="51800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40C4333F-B5DF-416C-AF58-65003BA6AB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196" y="2519363"/>
            <a:ext cx="10944225" cy="278606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6B1D5D"/>
              </a:buClr>
              <a:buFont typeface="Arial" panose="020B0604020202020204" pitchFamily="34" charset="0"/>
              <a:buNone/>
              <a:defRPr sz="1800">
                <a:solidFill>
                  <a:srgbClr val="2B3A3C"/>
                </a:solidFill>
                <a:latin typeface="+mj-lt"/>
              </a:defRPr>
            </a:lvl1pPr>
            <a:lvl2pPr marL="457200" indent="0">
              <a:buClr>
                <a:srgbClr val="6B1D5D"/>
              </a:buClr>
              <a:buNone/>
              <a:defRPr sz="1600">
                <a:solidFill>
                  <a:srgbClr val="2B3A3C"/>
                </a:solidFill>
                <a:latin typeface="+mj-lt"/>
              </a:defRPr>
            </a:lvl2pPr>
            <a:lvl3pPr marL="914400" indent="0">
              <a:buClr>
                <a:srgbClr val="6B1D5D"/>
              </a:buClr>
              <a:buNone/>
              <a:defRPr sz="1400">
                <a:solidFill>
                  <a:srgbClr val="2B3A3C"/>
                </a:solidFill>
                <a:latin typeface="+mj-lt"/>
              </a:defRPr>
            </a:lvl3pPr>
            <a:lvl4pPr marL="1371600" indent="0">
              <a:buClr>
                <a:srgbClr val="6B1D5D"/>
              </a:buClr>
              <a:buNone/>
              <a:defRPr sz="1200">
                <a:solidFill>
                  <a:srgbClr val="2B3A3C"/>
                </a:solidFill>
                <a:latin typeface="+mj-lt"/>
              </a:defRPr>
            </a:lvl4pPr>
            <a:lvl5pPr marL="1828800" indent="0">
              <a:buClr>
                <a:srgbClr val="6B1D5D"/>
              </a:buClr>
              <a:buNone/>
              <a:defRPr sz="1100">
                <a:solidFill>
                  <a:srgbClr val="2B3A3C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8F3CFD-DFF6-4645-9978-CAA56A91D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92" y="52501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6261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C5C9267-FA14-410B-B756-72A3FB8E4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3981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6B1D5D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155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2" r:id="rId2"/>
    <p:sldLayoutId id="2147483666" r:id="rId3"/>
    <p:sldLayoutId id="2147483664" r:id="rId4"/>
    <p:sldLayoutId id="2147483649" r:id="rId5"/>
    <p:sldLayoutId id="2147483667" r:id="rId6"/>
    <p:sldLayoutId id="21474836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Bozon Bold" panose="000008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8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BF635-F383-4182-8EC7-C1B3EB1CF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Serviço de busca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973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Visualização das interface de busca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7408"/>
            <a:ext cx="4909819" cy="236398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3858" y="3174061"/>
            <a:ext cx="1151467" cy="42333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o Explicativo Retangular com Cantos Arredondados 4"/>
          <p:cNvSpPr/>
          <p:nvPr/>
        </p:nvSpPr>
        <p:spPr>
          <a:xfrm>
            <a:off x="1309983" y="2750727"/>
            <a:ext cx="1224608" cy="431801"/>
          </a:xfrm>
          <a:prstGeom prst="wedgeRoundRectCallout">
            <a:avLst>
              <a:gd name="adj1" fmla="val -51782"/>
              <a:gd name="adj2" fmla="val 81964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/>
              <a:t>Sugestões de termos de busca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65383" y="3724393"/>
            <a:ext cx="1151467" cy="139700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Texto Explicativo Retangular com Cantos Arredondados 39"/>
          <p:cNvSpPr/>
          <p:nvPr/>
        </p:nvSpPr>
        <p:spPr>
          <a:xfrm>
            <a:off x="1493633" y="3939401"/>
            <a:ext cx="1224608" cy="431801"/>
          </a:xfrm>
          <a:prstGeom prst="wedgeRoundRectCallout">
            <a:avLst>
              <a:gd name="adj1" fmla="val -69380"/>
              <a:gd name="adj2" fmla="val 7344"/>
              <a:gd name="adj3" fmla="val 16667"/>
            </a:avLst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/>
              <a:t>Conteúdos associados ao termo buscado</a:t>
            </a:r>
            <a:endParaRPr lang="pt-BR" sz="900" dirty="0"/>
          </a:p>
        </p:txBody>
      </p:sp>
      <p:sp>
        <p:nvSpPr>
          <p:cNvPr id="41" name="Retângulo 40"/>
          <p:cNvSpPr/>
          <p:nvPr/>
        </p:nvSpPr>
        <p:spPr>
          <a:xfrm>
            <a:off x="4016259" y="2970861"/>
            <a:ext cx="736600" cy="21166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4851511" y="5440682"/>
            <a:ext cx="1143000" cy="1303866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Página de detalhe do conteúdo</a:t>
            </a:r>
            <a:endParaRPr lang="pt-BR" sz="1200" dirty="0"/>
          </a:p>
        </p:txBody>
      </p:sp>
      <p:cxnSp>
        <p:nvCxnSpPr>
          <p:cNvPr id="8" name="Conector de Seta Reta 7"/>
          <p:cNvCxnSpPr>
            <a:stCxn id="41" idx="3"/>
          </p:cNvCxnSpPr>
          <p:nvPr/>
        </p:nvCxnSpPr>
        <p:spPr>
          <a:xfrm>
            <a:off x="4752859" y="3076695"/>
            <a:ext cx="1013532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>
            <a:stCxn id="4" idx="3"/>
          </p:cNvCxnSpPr>
          <p:nvPr/>
        </p:nvCxnSpPr>
        <p:spPr>
          <a:xfrm>
            <a:off x="1205325" y="3385728"/>
            <a:ext cx="4561066" cy="2343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4856409" y="2879106"/>
            <a:ext cx="68961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" dirty="0" smtClean="0"/>
              <a:t>?query=XXX</a:t>
            </a:r>
            <a:endParaRPr lang="pt-BR" sz="700" dirty="0"/>
          </a:p>
        </p:txBody>
      </p:sp>
      <p:sp>
        <p:nvSpPr>
          <p:cNvPr id="72" name="CaixaDeTexto 71"/>
          <p:cNvSpPr txBox="1"/>
          <p:nvPr/>
        </p:nvSpPr>
        <p:spPr>
          <a:xfrm>
            <a:off x="4851511" y="3209103"/>
            <a:ext cx="68961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" dirty="0" smtClean="0"/>
              <a:t>?query=XXX</a:t>
            </a:r>
            <a:endParaRPr lang="pt-BR" sz="700" dirty="0"/>
          </a:p>
        </p:txBody>
      </p:sp>
      <p:cxnSp>
        <p:nvCxnSpPr>
          <p:cNvPr id="73" name="Conector de Seta Reta 72"/>
          <p:cNvCxnSpPr>
            <a:stCxn id="37" idx="3"/>
            <a:endCxn id="44" idx="1"/>
          </p:cNvCxnSpPr>
          <p:nvPr/>
        </p:nvCxnSpPr>
        <p:spPr>
          <a:xfrm>
            <a:off x="1216850" y="4422894"/>
            <a:ext cx="3634661" cy="166972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524" y="2248399"/>
            <a:ext cx="6103765" cy="2274658"/>
          </a:xfrm>
          <a:prstGeom prst="rect">
            <a:avLst/>
          </a:prstGeom>
        </p:spPr>
      </p:pic>
      <p:sp>
        <p:nvSpPr>
          <p:cNvPr id="74" name="Retângulo 73"/>
          <p:cNvSpPr/>
          <p:nvPr/>
        </p:nvSpPr>
        <p:spPr>
          <a:xfrm>
            <a:off x="5815753" y="2979133"/>
            <a:ext cx="6147536" cy="114319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-3619" y="5157329"/>
            <a:ext cx="1455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Bozon Bold" panose="00000800000000000000" pitchFamily="50" charset="0"/>
              </a:rPr>
              <a:t>Interface: Busca</a:t>
            </a:r>
            <a:endParaRPr lang="pt-BR" sz="1200" dirty="0">
              <a:latin typeface="Bozon Bold" panose="00000800000000000000" pitchFamily="50" charset="0"/>
            </a:endParaRPr>
          </a:p>
        </p:txBody>
      </p:sp>
      <p:sp>
        <p:nvSpPr>
          <p:cNvPr id="78" name="CaixaDeTexto 77"/>
          <p:cNvSpPr txBox="1"/>
          <p:nvPr/>
        </p:nvSpPr>
        <p:spPr>
          <a:xfrm>
            <a:off x="9292365" y="4585648"/>
            <a:ext cx="2670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Bozon Bold" panose="00000800000000000000" pitchFamily="50" charset="0"/>
              </a:rPr>
              <a:t>Interface: Busca com resultados</a:t>
            </a:r>
            <a:endParaRPr lang="pt-BR" sz="1200" dirty="0">
              <a:latin typeface="Bozon Bold" panose="00000800000000000000" pitchFamily="50" charset="0"/>
            </a:endParaRPr>
          </a:p>
        </p:txBody>
      </p:sp>
      <p:cxnSp>
        <p:nvCxnSpPr>
          <p:cNvPr id="76" name="Conector de Seta Reta 75"/>
          <p:cNvCxnSpPr>
            <a:stCxn id="74" idx="2"/>
            <a:endCxn id="44" idx="3"/>
          </p:cNvCxnSpPr>
          <p:nvPr/>
        </p:nvCxnSpPr>
        <p:spPr>
          <a:xfrm flipH="1">
            <a:off x="5994511" y="4122326"/>
            <a:ext cx="2895010" cy="197028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02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37" grpId="0" animBg="1"/>
      <p:bldP spid="40" grpId="0" animBg="1"/>
      <p:bldP spid="40" grpId="1" animBg="1"/>
      <p:bldP spid="41" grpId="0" animBg="1"/>
      <p:bldP spid="44" grpId="0" animBg="1"/>
      <p:bldP spid="12" grpId="0"/>
      <p:bldP spid="72" grpId="0"/>
      <p:bldP spid="74" grpId="0" animBg="1"/>
      <p:bldP spid="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8591" y="518006"/>
            <a:ext cx="9278876" cy="1325563"/>
          </a:xfrm>
        </p:spPr>
        <p:txBody>
          <a:bodyPr/>
          <a:lstStyle/>
          <a:p>
            <a:r>
              <a:rPr lang="pt-BR" dirty="0" smtClean="0"/>
              <a:t>Ordenação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822" y="2489365"/>
            <a:ext cx="7052413" cy="2641198"/>
          </a:xfrm>
          <a:prstGeom prst="rect">
            <a:avLst/>
          </a:prstGeom>
        </p:spPr>
      </p:pic>
      <p:sp>
        <p:nvSpPr>
          <p:cNvPr id="6" name="Texto Explicativo 1 5"/>
          <p:cNvSpPr/>
          <p:nvPr/>
        </p:nvSpPr>
        <p:spPr>
          <a:xfrm>
            <a:off x="163534" y="3321170"/>
            <a:ext cx="1190814" cy="1078302"/>
          </a:xfrm>
          <a:prstGeom prst="borderCallout1">
            <a:avLst>
              <a:gd name="adj1" fmla="val 54797"/>
              <a:gd name="adj2" fmla="val 100634"/>
              <a:gd name="adj3" fmla="val -22830"/>
              <a:gd name="adj4" fmla="val 1924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b="1" dirty="0" smtClean="0"/>
              <a:t>Opções: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900" dirty="0" smtClean="0"/>
              <a:t>Relevância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900" dirty="0"/>
              <a:t>Título A-Z </a:t>
            </a:r>
            <a:endParaRPr lang="pt-BR" sz="9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900" dirty="0" smtClean="0"/>
              <a:t>Título Z-A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900" dirty="0"/>
              <a:t>Mais </a:t>
            </a:r>
            <a:r>
              <a:rPr lang="pt-BR" sz="900" dirty="0" smtClean="0"/>
              <a:t>Recentes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900" dirty="0" smtClean="0"/>
              <a:t>Mais antigos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35427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Busca com </a:t>
            </a:r>
            <a:r>
              <a:rPr lang="pt-BR" dirty="0" err="1" smtClean="0"/>
              <a:t>tags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391" y="3142732"/>
            <a:ext cx="3753374" cy="3715268"/>
          </a:xfrm>
          <a:prstGeom prst="rect">
            <a:avLst/>
          </a:prstGeom>
        </p:spPr>
      </p:pic>
      <p:sp>
        <p:nvSpPr>
          <p:cNvPr id="5" name="Texto Explicativo em Nuvem 4"/>
          <p:cNvSpPr/>
          <p:nvPr/>
        </p:nvSpPr>
        <p:spPr>
          <a:xfrm>
            <a:off x="5766391" y="1843569"/>
            <a:ext cx="2607142" cy="1193800"/>
          </a:xfrm>
          <a:prstGeom prst="cloudCallout">
            <a:avLst>
              <a:gd name="adj1" fmla="val -44215"/>
              <a:gd name="adj2" fmla="val 681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/>
              <a:t>Para </a:t>
            </a:r>
            <a:r>
              <a:rPr lang="pt-BR" sz="900" dirty="0"/>
              <a:t>filtrar por </a:t>
            </a:r>
            <a:r>
              <a:rPr lang="pt-BR" sz="900" dirty="0" err="1"/>
              <a:t>tags</a:t>
            </a:r>
            <a:r>
              <a:rPr lang="pt-BR" sz="900" dirty="0"/>
              <a:t> que contenham espaços, os mesmos devem ser substituídos por "-". Exemplo: </a:t>
            </a:r>
            <a:r>
              <a:rPr lang="pt-BR" sz="900" dirty="0" err="1" smtClean="0"/>
              <a:t>customer</a:t>
            </a:r>
            <a:r>
              <a:rPr lang="pt-BR" sz="900" dirty="0" smtClean="0"/>
              <a:t> </a:t>
            </a:r>
            <a:r>
              <a:rPr lang="pt-BR" sz="900" dirty="0" err="1" smtClean="0"/>
              <a:t>experience</a:t>
            </a:r>
            <a:r>
              <a:rPr lang="pt-BR" sz="900" dirty="0"/>
              <a:t> -&gt; </a:t>
            </a:r>
            <a:r>
              <a:rPr lang="pt-BR" sz="900" dirty="0" err="1" smtClean="0"/>
              <a:t>customer</a:t>
            </a:r>
            <a:r>
              <a:rPr lang="pt-BR" sz="900" dirty="0" err="1"/>
              <a:t>-</a:t>
            </a:r>
            <a:r>
              <a:rPr lang="pt-BR" sz="900" dirty="0" err="1" smtClean="0"/>
              <a:t>experience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341076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7" y="2166338"/>
            <a:ext cx="9643533" cy="2983468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Filtros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33717" y="2833735"/>
            <a:ext cx="1134180" cy="19193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27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Personalizada 1">
      <a:dk1>
        <a:srgbClr val="2B3A3C"/>
      </a:dk1>
      <a:lt1>
        <a:sysClr val="window" lastClr="FFFFFF"/>
      </a:lt1>
      <a:dk2>
        <a:srgbClr val="44546A"/>
      </a:dk2>
      <a:lt2>
        <a:srgbClr val="E7E6E6"/>
      </a:lt2>
      <a:accent1>
        <a:srgbClr val="6B1D5D"/>
      </a:accent1>
      <a:accent2>
        <a:srgbClr val="FFBA4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Open Sans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14116</TotalTime>
  <Words>73</Words>
  <Application>Microsoft Office PowerPoint</Application>
  <PresentationFormat>Widescreen</PresentationFormat>
  <Paragraphs>20</Paragraphs>
  <Slides>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Arial</vt:lpstr>
      <vt:lpstr>Bozon Bold</vt:lpstr>
      <vt:lpstr>Calibri</vt:lpstr>
      <vt:lpstr>DejaVu Sans</vt:lpstr>
      <vt:lpstr>Open Sans</vt:lpstr>
      <vt:lpstr>Office Theme</vt:lpstr>
      <vt:lpstr>Apresentação do PowerPoint</vt:lpstr>
      <vt:lpstr>Serviço de busca</vt:lpstr>
      <vt:lpstr>Visualização das interface de busca</vt:lpstr>
      <vt:lpstr>Ordenação</vt:lpstr>
      <vt:lpstr>Busca com tags</vt:lpstr>
      <vt:lpstr>Filtros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Thayane Fabiano</dc:creator>
  <dc:description/>
  <cp:lastModifiedBy>Rodrigo Anselmo Santana</cp:lastModifiedBy>
  <cp:revision>492</cp:revision>
  <dcterms:created xsi:type="dcterms:W3CDTF">2021-11-26T20:26:05Z</dcterms:created>
  <dcterms:modified xsi:type="dcterms:W3CDTF">2022-08-12T02:51:28Z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18</vt:i4>
  </property>
</Properties>
</file>